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4" r:id="rId6"/>
  </p:sldMasterIdLst>
  <p:sldIdLst>
    <p:sldId id="258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4624D-BA07-4546-862A-9178519D9396}" v="2" dt="2026-04-28T12:31:25.445"/>
    <p1510:client id="{D201EB7C-9DBC-4EF6-B4EA-7CBE778EFDAC}" v="97" dt="2026-04-28T12:19:04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833BA66-2FF2-4A58-91D4-7FB21B7365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5634" y="4740178"/>
            <a:ext cx="6901286" cy="1539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Author,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80A7A1E-1EF2-438D-8765-4442370252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5634" y="4208699"/>
            <a:ext cx="6901286" cy="5314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3514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3920" y="2620201"/>
            <a:ext cx="10515600" cy="8957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3920" y="3931700"/>
            <a:ext cx="10515600" cy="8957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58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827" y="430791"/>
            <a:ext cx="10515600" cy="663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4827" y="1587742"/>
            <a:ext cx="10515600" cy="14903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Content Here</a:t>
            </a:r>
          </a:p>
          <a:p>
            <a:r>
              <a:rPr lang="en-US" dirty="0"/>
              <a:t>Font – Arial</a:t>
            </a:r>
          </a:p>
          <a:p>
            <a:r>
              <a:rPr lang="en-US" dirty="0"/>
              <a:t>Font Size - 20</a:t>
            </a:r>
          </a:p>
        </p:txBody>
      </p:sp>
    </p:spTree>
    <p:extLst>
      <p:ext uri="{BB962C8B-B14F-4D97-AF65-F5344CB8AC3E}">
        <p14:creationId xmlns:p14="http://schemas.microsoft.com/office/powerpoint/2010/main" val="188569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28900" y="234315"/>
            <a:ext cx="7292340" cy="312999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3726180"/>
            <a:ext cx="12192000" cy="22860"/>
          </a:xfrm>
          <a:prstGeom prst="line">
            <a:avLst/>
          </a:prstGeom>
          <a:ln w="38100">
            <a:solidFill>
              <a:srgbClr val="1D84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64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84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726180"/>
            <a:ext cx="12192000" cy="228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00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5697612"/>
            <a:ext cx="12192000" cy="22860"/>
          </a:xfrm>
          <a:prstGeom prst="line">
            <a:avLst/>
          </a:prstGeom>
          <a:ln w="38100">
            <a:solidFill>
              <a:srgbClr val="1D84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369" y="5966460"/>
            <a:ext cx="1783080" cy="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5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hs.org/strategy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hs.org/strategy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b="1" dirty="0">
                <a:latin typeface="+mn-lt"/>
              </a:rPr>
              <a:t>Prevention first: protecting workers’ health</a:t>
            </a:r>
          </a:p>
          <a:p>
            <a:r>
              <a:rPr lang="en-GB" sz="2400" dirty="0">
                <a:latin typeface="+mn-lt"/>
              </a:rPr>
              <a:t>Communications pack to support partners in sharing the strategy.</a:t>
            </a:r>
          </a:p>
          <a:p>
            <a:endParaRPr lang="en-GB" sz="26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5E9E7-138C-4AC8-0684-6552E719F032}"/>
              </a:ext>
            </a:extLst>
          </p:cNvPr>
          <p:cNvSpPr txBox="1"/>
          <p:nvPr/>
        </p:nvSpPr>
        <p:spPr>
          <a:xfrm>
            <a:off x="2745634" y="4281055"/>
            <a:ext cx="6901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1D84A6"/>
                </a:solidFill>
              </a:rPr>
              <a:t>BOHS Strategy 2026–2030</a:t>
            </a:r>
            <a:endParaRPr lang="en-GB" sz="3200" b="1" dirty="0">
              <a:solidFill>
                <a:srgbClr val="1D8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41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fficers wearing safety clothing to inspect the work in the area is quite dangerous.">
            <a:extLst>
              <a:ext uri="{FF2B5EF4-FFF2-40B4-BE49-F238E27FC236}">
                <a16:creationId xmlns:a16="http://schemas.microsoft.com/office/drawing/2014/main" id="{30B58F0E-7935-2001-9A8B-FD79C7B44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51789" cy="569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400371" y="938000"/>
            <a:ext cx="6151418" cy="663912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Our ambition</a:t>
            </a:r>
          </a:p>
        </p:txBody>
      </p:sp>
    </p:spTree>
    <p:extLst>
      <p:ext uri="{BB962C8B-B14F-4D97-AF65-F5344CB8AC3E}">
        <p14:creationId xmlns:p14="http://schemas.microsoft.com/office/powerpoint/2010/main" val="103507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4D2B1-0E8E-CB98-78B6-EE7606B96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Workers discussing in an industrial setting">
            <a:extLst>
              <a:ext uri="{FF2B5EF4-FFF2-40B4-BE49-F238E27FC236}">
                <a16:creationId xmlns:a16="http://schemas.microsoft.com/office/drawing/2014/main" id="{69CEAA47-85FB-B811-9C41-64A29DC4E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7127" cy="569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D06B91-79C8-E7F6-E32F-7EEFAA6234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1482" y="197934"/>
            <a:ext cx="4509792" cy="663912"/>
          </a:xfrm>
        </p:spPr>
        <p:txBody>
          <a:bodyPr/>
          <a:lstStyle/>
          <a:p>
            <a:r>
              <a:rPr lang="en-GB" sz="3600" dirty="0">
                <a:solidFill>
                  <a:schemeClr val="bg1"/>
                </a:solidFill>
              </a:rPr>
              <a:t>A future where prevention is </a:t>
            </a:r>
          </a:p>
          <a:p>
            <a:r>
              <a:rPr lang="en-GB" sz="3600" dirty="0">
                <a:solidFill>
                  <a:schemeClr val="bg1"/>
                </a:solidFill>
              </a:rPr>
              <a:t>the foundation of protecting workers’ health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20B73BE-555F-5EC6-03B7-9069041A58CA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131482" y="3100569"/>
            <a:ext cx="689292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Preventing work-related ill health before it starts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Strengthening the role of occupational hygiene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Supporting employers, professionals and policymakers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1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D96F0-EBD3-2CA7-D737-DAD913B0E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Technician coworkers are working in dangerous condition wearing chemical masks.">
            <a:extLst>
              <a:ext uri="{FF2B5EF4-FFF2-40B4-BE49-F238E27FC236}">
                <a16:creationId xmlns:a16="http://schemas.microsoft.com/office/drawing/2014/main" id="{9020E006-80A2-156C-F62F-F5A12F013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31514" cy="569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240FAF-FD6F-BEC4-0B2B-3C9878D90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854" y="129959"/>
            <a:ext cx="5628629" cy="663912"/>
          </a:xfrm>
          <a:solidFill>
            <a:schemeClr val="bg1">
              <a:alpha val="50000"/>
            </a:schemeClr>
          </a:solidFill>
        </p:spPr>
        <p:txBody>
          <a:bodyPr/>
          <a:lstStyle/>
          <a:p>
            <a:r>
              <a:rPr lang="en-GB" sz="3600" dirty="0"/>
              <a:t>Why this matters now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86E5A-5DAD-543D-4B13-3DCD2BB677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5337" y="1528405"/>
            <a:ext cx="7373420" cy="3381219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Growing focus on preventing work-related ill health 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Increasing expectations on employers and regulators 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Clear need for practical, science-led solutions </a:t>
            </a:r>
          </a:p>
          <a:p>
            <a:endParaRPr lang="en-GB" dirty="0"/>
          </a:p>
          <a:p>
            <a:pPr algn="ctr">
              <a:buNone/>
            </a:pPr>
            <a:r>
              <a:rPr lang="en-GB" sz="2400" b="1" dirty="0">
                <a:solidFill>
                  <a:srgbClr val="1D84A6"/>
                </a:solidFill>
              </a:rPr>
              <a:t>Occupational hygiene has a central role to play.</a:t>
            </a:r>
            <a:endParaRPr lang="en-GB" sz="2400" dirty="0">
              <a:solidFill>
                <a:srgbClr val="1D84A6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92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5A9C4-246A-F99B-A854-A846F506F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01B350A-BFDB-09B1-336D-B1CAA76DC8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4826" y="430791"/>
            <a:ext cx="11007573" cy="663912"/>
          </a:xfrm>
        </p:spPr>
        <p:txBody>
          <a:bodyPr/>
          <a:lstStyle/>
          <a:p>
            <a:r>
              <a:rPr lang="en-GB" sz="3600" dirty="0"/>
              <a:t>Share the strategy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3A66-0969-7662-AAD6-7FCEF1DB00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827" y="1587742"/>
            <a:ext cx="10515600" cy="263789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Share the BOHS strategy with your networks 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Reference it in your communications and events </a:t>
            </a:r>
          </a:p>
          <a:p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 the focus on prevention in workplace health </a:t>
            </a:r>
          </a:p>
          <a:p>
            <a:endParaRPr lang="en-GB" dirty="0"/>
          </a:p>
          <a:p>
            <a:pPr>
              <a:buNone/>
            </a:pPr>
            <a:r>
              <a:rPr lang="en-GB" b="1" dirty="0"/>
              <a:t>Use the resources on the strategy page to support your communications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7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35E41-DA64-D4A8-56AC-55A805136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C94274-0733-CCD4-E1FE-9206542E50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4826" y="430791"/>
            <a:ext cx="11007573" cy="663912"/>
          </a:xfrm>
        </p:spPr>
        <p:txBody>
          <a:bodyPr/>
          <a:lstStyle/>
          <a:p>
            <a:r>
              <a:rPr lang="en-GB" sz="3600" dirty="0"/>
              <a:t>Find out more and access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95617-86D0-CFB8-B00B-33E08F66AB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827" y="1587742"/>
            <a:ext cx="10515600" cy="2637894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dirty="0">
                <a:hlinkClick r:id="rId2"/>
              </a:rPr>
              <a:t>www.bohs.org/strategy</a:t>
            </a:r>
            <a:endParaRPr lang="en-GB" dirty="0"/>
          </a:p>
          <a:p>
            <a:endParaRPr lang="en-GB" dirty="0"/>
          </a:p>
          <a:p>
            <a:r>
              <a:rPr lang="en-GB" dirty="0"/>
              <a:t>Includes: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Key messaging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Ready-to-use social media content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Visual assets </a:t>
            </a:r>
          </a:p>
          <a:p>
            <a:endParaRPr lang="en-GB" dirty="0"/>
          </a:p>
          <a:p>
            <a:pPr algn="ctr"/>
            <a:r>
              <a:rPr lang="en-GB" sz="2800" b="1" dirty="0">
                <a:solidFill>
                  <a:srgbClr val="1D84A6"/>
                </a:solidFill>
              </a:rPr>
              <a:t>Together, we can make prevention the foundation of healthier workplaces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35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DEF66-3ACB-AB63-2098-6E3D4B4EE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098C69-1278-9A5C-3ACD-1128F8649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4826" y="430791"/>
            <a:ext cx="11007573" cy="663912"/>
          </a:xfrm>
        </p:spPr>
        <p:txBody>
          <a:bodyPr/>
          <a:lstStyle/>
          <a:p>
            <a:r>
              <a:rPr lang="en-GB" sz="3600" dirty="0"/>
              <a:t>Suggested social media posts </a:t>
            </a:r>
            <a:r>
              <a:rPr lang="en-GB" sz="2400" dirty="0"/>
              <a:t>(copy and use as needed) </a:t>
            </a:r>
          </a:p>
          <a:p>
            <a:r>
              <a:rPr lang="en-GB" sz="360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9E4B0-31E6-D337-F7A3-7E2C75E943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826" y="1094703"/>
            <a:ext cx="10515600" cy="4272731"/>
          </a:xfrm>
        </p:spPr>
        <p:txBody>
          <a:bodyPr/>
          <a:lstStyle/>
          <a:p>
            <a:r>
              <a:rPr lang="en-GB" sz="1600" b="1" dirty="0">
                <a:solidFill>
                  <a:srgbClr val="1D84A6"/>
                </a:solidFill>
              </a:rPr>
              <a:t>Post 1</a:t>
            </a:r>
          </a:p>
          <a:p>
            <a:r>
              <a:rPr lang="en-GB" sz="1600" dirty="0"/>
              <a:t>We’re pleased to see the launch of the BOHS 2026–2030 strategy, setting out a clear ambition: a future where prevention is the foundation of protecting workers’ health.</a:t>
            </a:r>
          </a:p>
          <a:p>
            <a:r>
              <a:rPr lang="en-GB" sz="1600" dirty="0"/>
              <a:t>A timely focus, as preventing work-related ill health becomes an increasing priority across policy, regulation and industry.</a:t>
            </a:r>
          </a:p>
          <a:p>
            <a:r>
              <a:rPr lang="en-GB" sz="1600" dirty="0"/>
              <a:t>Find out more: </a:t>
            </a:r>
            <a:r>
              <a:rPr lang="en-GB" sz="1600" dirty="0">
                <a:hlinkClick r:id="rId2"/>
              </a:rPr>
              <a:t>www.bohs.org/strategy</a:t>
            </a:r>
            <a:endParaRPr lang="en-GB" sz="1600" dirty="0"/>
          </a:p>
          <a:p>
            <a:r>
              <a:rPr lang="en-GB" sz="1600" b="1" dirty="0">
                <a:solidFill>
                  <a:srgbClr val="1D84A6"/>
                </a:solidFill>
              </a:rPr>
              <a:t>Post 2</a:t>
            </a:r>
          </a:p>
          <a:p>
            <a:r>
              <a:rPr lang="en-GB" sz="1600" dirty="0"/>
              <a:t>Prevention must be at the heart of protecting workers’ health.</a:t>
            </a:r>
          </a:p>
          <a:p>
            <a:r>
              <a:rPr lang="en-GB" sz="1600" dirty="0"/>
              <a:t>The new BOHS 2026–2030 strategy sets out a clear direction for strengthening the role of occupational hygiene and supporting better workplace health outcomes.</a:t>
            </a:r>
          </a:p>
          <a:p>
            <a:r>
              <a:rPr lang="en-GB" sz="1600" dirty="0"/>
              <a:t>Read more: </a:t>
            </a:r>
            <a:r>
              <a:rPr lang="en-GB" sz="1600" dirty="0">
                <a:hlinkClick r:id="rId2"/>
              </a:rPr>
              <a:t>www.bohs.org/strategy</a:t>
            </a:r>
            <a:endParaRPr lang="en-GB" sz="1600" dirty="0"/>
          </a:p>
          <a:p>
            <a:r>
              <a:rPr lang="en-GB" sz="1600" b="1" dirty="0">
                <a:solidFill>
                  <a:srgbClr val="1D84A6"/>
                </a:solidFill>
              </a:rPr>
              <a:t>Post 3 (short version)</a:t>
            </a:r>
          </a:p>
          <a:p>
            <a:r>
              <a:rPr lang="en-GB" sz="1600" dirty="0"/>
              <a:t>The BOHS 2026–2030 strategy is now live — focused on prevention as the foundation of protecting workers’ health. Find out more: </a:t>
            </a:r>
            <a:r>
              <a:rPr lang="en-GB" sz="1600" dirty="0">
                <a:hlinkClick r:id="rId2"/>
              </a:rPr>
              <a:t>www.bohs.org/strategy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928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46963E5312E04389CB32C37DF454BE" ma:contentTypeVersion="20" ma:contentTypeDescription="Create a new document." ma:contentTypeScope="" ma:versionID="0c541708166aec9bc3f66942f498c24e">
  <xsd:schema xmlns:xsd="http://www.w3.org/2001/XMLSchema" xmlns:xs="http://www.w3.org/2001/XMLSchema" xmlns:p="http://schemas.microsoft.com/office/2006/metadata/properties" xmlns:ns2="85a97936-e34f-4817-8cad-8f9e5eb9ce94" xmlns:ns3="7a49e8cb-e55f-4d28-a170-fd1c4c61f89a" targetNamespace="http://schemas.microsoft.com/office/2006/metadata/properties" ma:root="true" ma:fieldsID="c95123a1e8c7eaa230026cd68d9dfcf9" ns2:_="" ns3:_="">
    <xsd:import namespace="85a97936-e34f-4817-8cad-8f9e5eb9ce94"/>
    <xsd:import namespace="7a49e8cb-e55f-4d28-a170-fd1c4c61f8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descrip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97936-e34f-4817-8cad-8f9e5eb9ce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57bd68c-07e5-4a38-8867-287a5a05c128}" ma:internalName="TaxCatchAll" ma:showField="CatchAllData" ma:web="85a97936-e34f-4817-8cad-8f9e5eb9ce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9e8cb-e55f-4d28-a170-fd1c4c61f8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22cc17d-8b7e-45e7-9227-c4af266d29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escription" ma:index="24" nillable="true" ma:displayName="description" ma:description="who it is" ma:format="Dropdown" ma:internalName="description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49e8cb-e55f-4d28-a170-fd1c4c61f89a">
      <Terms xmlns="http://schemas.microsoft.com/office/infopath/2007/PartnerControls"/>
    </lcf76f155ced4ddcb4097134ff3c332f>
    <description xmlns="7a49e8cb-e55f-4d28-a170-fd1c4c61f89a" xsi:nil="true"/>
    <TaxCatchAll xmlns="85a97936-e34f-4817-8cad-8f9e5eb9ce94" xsi:nil="true"/>
  </documentManagement>
</p:properties>
</file>

<file path=customXml/itemProps1.xml><?xml version="1.0" encoding="utf-8"?>
<ds:datastoreItem xmlns:ds="http://schemas.openxmlformats.org/officeDocument/2006/customXml" ds:itemID="{4848A1AD-7172-42CD-9892-B2AE25BF29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a97936-e34f-4817-8cad-8f9e5eb9ce94"/>
    <ds:schemaRef ds:uri="7a49e8cb-e55f-4d28-a170-fd1c4c61f8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6FA9A3-38F7-48F0-B991-1EB2624F5D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A0401C-1D71-4BCD-BE1C-AED4663E967D}">
  <ds:schemaRefs>
    <ds:schemaRef ds:uri="http://schemas.microsoft.com/office/2006/metadata/properties"/>
    <ds:schemaRef ds:uri="http://schemas.microsoft.com/office/infopath/2007/PartnerControls"/>
    <ds:schemaRef ds:uri="7a49e8cb-e55f-4d28-a170-fd1c4c61f89a"/>
    <ds:schemaRef ds:uri="85a97936-e34f-4817-8cad-8f9e5eb9ce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318</Words>
  <Application>Microsoft Macintosh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Burkett</dc:creator>
  <cp:lastModifiedBy>Anna McNeil</cp:lastModifiedBy>
  <cp:revision>11</cp:revision>
  <dcterms:created xsi:type="dcterms:W3CDTF">2020-07-08T11:32:27Z</dcterms:created>
  <dcterms:modified xsi:type="dcterms:W3CDTF">2026-04-28T12:58:13Z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0x010100BC46963E5312E04389CB32C37DF454BE</vt:lpwstr>
  </property>
  <property fmtid="{D5CDD505-2E9C-101B-9397-08002B2CF9AE}" pid="3" name="MediaServiceImageTags">
    <vt:lpwstr/>
  </property>
</Properties>
</file>