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56" r:id="rId2"/>
    <p:sldId id="786" r:id="rId3"/>
    <p:sldId id="746" r:id="rId4"/>
    <p:sldId id="751" r:id="rId5"/>
    <p:sldId id="270" r:id="rId6"/>
    <p:sldId id="271" r:id="rId7"/>
    <p:sldId id="714" r:id="rId8"/>
    <p:sldId id="752" r:id="rId9"/>
    <p:sldId id="767" r:id="rId10"/>
    <p:sldId id="661" r:id="rId11"/>
    <p:sldId id="296" r:id="rId12"/>
    <p:sldId id="753" r:id="rId13"/>
    <p:sldId id="721" r:id="rId14"/>
    <p:sldId id="330" r:id="rId15"/>
    <p:sldId id="768" r:id="rId16"/>
    <p:sldId id="739" r:id="rId17"/>
    <p:sldId id="740" r:id="rId18"/>
    <p:sldId id="785" r:id="rId19"/>
    <p:sldId id="781" r:id="rId20"/>
    <p:sldId id="782" r:id="rId21"/>
    <p:sldId id="769" r:id="rId22"/>
    <p:sldId id="7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D1138-6930-46D7-80AD-A69E7F742E7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67902A0-F40B-457B-A69D-EA0CFBADB664}">
      <dgm:prSet/>
      <dgm:spPr/>
      <dgm:t>
        <a:bodyPr/>
        <a:lstStyle/>
        <a:p>
          <a:r>
            <a:rPr lang="en-GB" dirty="0"/>
            <a:t>Music Opportunities Pilot (Liverpool)</a:t>
          </a:r>
          <a:endParaRPr lang="en-US" dirty="0"/>
        </a:p>
      </dgm:t>
    </dgm:pt>
    <dgm:pt modelId="{899690C3-8964-4541-9283-3854C10A9023}" type="parTrans" cxnId="{A7355AE1-559A-484E-99AC-90A5821840C9}">
      <dgm:prSet/>
      <dgm:spPr/>
      <dgm:t>
        <a:bodyPr/>
        <a:lstStyle/>
        <a:p>
          <a:endParaRPr lang="en-US"/>
        </a:p>
      </dgm:t>
    </dgm:pt>
    <dgm:pt modelId="{E2C84494-6C87-4F94-B7D0-B27E9AA6158E}" type="sibTrans" cxnId="{A7355AE1-559A-484E-99AC-90A5821840C9}">
      <dgm:prSet/>
      <dgm:spPr/>
      <dgm:t>
        <a:bodyPr/>
        <a:lstStyle/>
        <a:p>
          <a:endParaRPr lang="en-US"/>
        </a:p>
      </dgm:t>
    </dgm:pt>
    <dgm:pt modelId="{BE16A545-44C1-4A7A-A95C-09B824653438}">
      <dgm:prSet/>
      <dgm:spPr/>
      <dgm:t>
        <a:bodyPr/>
        <a:lstStyle/>
        <a:p>
          <a:r>
            <a:rPr lang="en-GB" dirty="0"/>
            <a:t>Royal College of Music </a:t>
          </a:r>
        </a:p>
        <a:p>
          <a:r>
            <a:rPr lang="en-GB" dirty="0"/>
            <a:t>Junior Dept</a:t>
          </a:r>
          <a:endParaRPr lang="en-US" dirty="0"/>
        </a:p>
      </dgm:t>
    </dgm:pt>
    <dgm:pt modelId="{70AACF93-204F-4E73-87D0-D13DD1D889D1}" type="parTrans" cxnId="{D636DD9D-6AE6-4012-B1A3-5E73F62F84E7}">
      <dgm:prSet/>
      <dgm:spPr/>
      <dgm:t>
        <a:bodyPr/>
        <a:lstStyle/>
        <a:p>
          <a:endParaRPr lang="en-US"/>
        </a:p>
      </dgm:t>
    </dgm:pt>
    <dgm:pt modelId="{12B5291D-2E1B-498A-9D5D-136978B6074F}" type="sibTrans" cxnId="{D636DD9D-6AE6-4012-B1A3-5E73F62F84E7}">
      <dgm:prSet/>
      <dgm:spPr/>
      <dgm:t>
        <a:bodyPr/>
        <a:lstStyle/>
        <a:p>
          <a:endParaRPr lang="en-US"/>
        </a:p>
      </dgm:t>
    </dgm:pt>
    <dgm:pt modelId="{742650B7-E3AC-4B55-A7D8-9688BF9E6D8C}">
      <dgm:prSet/>
      <dgm:spPr/>
      <dgm:t>
        <a:bodyPr/>
        <a:lstStyle/>
        <a:p>
          <a:r>
            <a:rPr lang="en-GB"/>
            <a:t>National Children’s Orchestra</a:t>
          </a:r>
          <a:endParaRPr lang="en-US"/>
        </a:p>
      </dgm:t>
    </dgm:pt>
    <dgm:pt modelId="{7F245EF8-E9C5-4ABC-A599-03680F00A9D8}" type="parTrans" cxnId="{6A52B39C-6EF1-48B0-8038-62534AD384F6}">
      <dgm:prSet/>
      <dgm:spPr/>
      <dgm:t>
        <a:bodyPr/>
        <a:lstStyle/>
        <a:p>
          <a:endParaRPr lang="en-US"/>
        </a:p>
      </dgm:t>
    </dgm:pt>
    <dgm:pt modelId="{5D723336-EE67-4945-8589-D78838865198}" type="sibTrans" cxnId="{6A52B39C-6EF1-48B0-8038-62534AD384F6}">
      <dgm:prSet/>
      <dgm:spPr/>
      <dgm:t>
        <a:bodyPr/>
        <a:lstStyle/>
        <a:p>
          <a:endParaRPr lang="en-US"/>
        </a:p>
      </dgm:t>
    </dgm:pt>
    <dgm:pt modelId="{A52A9162-E6E5-4C59-8DA7-DD281CF114C9}" type="pres">
      <dgm:prSet presAssocID="{440D1138-6930-46D7-80AD-A69E7F742E70}" presName="outerComposite" presStyleCnt="0">
        <dgm:presLayoutVars>
          <dgm:chMax val="5"/>
          <dgm:dir/>
          <dgm:resizeHandles val="exact"/>
        </dgm:presLayoutVars>
      </dgm:prSet>
      <dgm:spPr/>
    </dgm:pt>
    <dgm:pt modelId="{96A78377-5F23-440F-ADD5-5C81904692B4}" type="pres">
      <dgm:prSet presAssocID="{440D1138-6930-46D7-80AD-A69E7F742E70}" presName="dummyMaxCanvas" presStyleCnt="0">
        <dgm:presLayoutVars/>
      </dgm:prSet>
      <dgm:spPr/>
    </dgm:pt>
    <dgm:pt modelId="{DCEA948F-4D6B-4396-B64E-A47FBA293EC9}" type="pres">
      <dgm:prSet presAssocID="{440D1138-6930-46D7-80AD-A69E7F742E70}" presName="ThreeNodes_1" presStyleLbl="node1" presStyleIdx="0" presStyleCnt="3">
        <dgm:presLayoutVars>
          <dgm:bulletEnabled val="1"/>
        </dgm:presLayoutVars>
      </dgm:prSet>
      <dgm:spPr/>
    </dgm:pt>
    <dgm:pt modelId="{D4B3F741-0188-4E00-93C7-40539C57DA83}" type="pres">
      <dgm:prSet presAssocID="{440D1138-6930-46D7-80AD-A69E7F742E70}" presName="ThreeNodes_2" presStyleLbl="node1" presStyleIdx="1" presStyleCnt="3">
        <dgm:presLayoutVars>
          <dgm:bulletEnabled val="1"/>
        </dgm:presLayoutVars>
      </dgm:prSet>
      <dgm:spPr/>
    </dgm:pt>
    <dgm:pt modelId="{56169446-C08E-490E-837C-BB6980BB01DC}" type="pres">
      <dgm:prSet presAssocID="{440D1138-6930-46D7-80AD-A69E7F742E70}" presName="ThreeNodes_3" presStyleLbl="node1" presStyleIdx="2" presStyleCnt="3">
        <dgm:presLayoutVars>
          <dgm:bulletEnabled val="1"/>
        </dgm:presLayoutVars>
      </dgm:prSet>
      <dgm:spPr/>
    </dgm:pt>
    <dgm:pt modelId="{8C10F2FA-2423-4CBD-B45C-B8F4F06677C2}" type="pres">
      <dgm:prSet presAssocID="{440D1138-6930-46D7-80AD-A69E7F742E70}" presName="ThreeConn_1-2" presStyleLbl="fgAccFollowNode1" presStyleIdx="0" presStyleCnt="2">
        <dgm:presLayoutVars>
          <dgm:bulletEnabled val="1"/>
        </dgm:presLayoutVars>
      </dgm:prSet>
      <dgm:spPr/>
    </dgm:pt>
    <dgm:pt modelId="{130D8CD1-41D5-4321-BE2D-1009B3AADD50}" type="pres">
      <dgm:prSet presAssocID="{440D1138-6930-46D7-80AD-A69E7F742E70}" presName="ThreeConn_2-3" presStyleLbl="fgAccFollowNode1" presStyleIdx="1" presStyleCnt="2">
        <dgm:presLayoutVars>
          <dgm:bulletEnabled val="1"/>
        </dgm:presLayoutVars>
      </dgm:prSet>
      <dgm:spPr/>
    </dgm:pt>
    <dgm:pt modelId="{AE448AF1-4F2F-46CB-A5AE-5EFC52F4D396}" type="pres">
      <dgm:prSet presAssocID="{440D1138-6930-46D7-80AD-A69E7F742E70}" presName="ThreeNodes_1_text" presStyleLbl="node1" presStyleIdx="2" presStyleCnt="3">
        <dgm:presLayoutVars>
          <dgm:bulletEnabled val="1"/>
        </dgm:presLayoutVars>
      </dgm:prSet>
      <dgm:spPr/>
    </dgm:pt>
    <dgm:pt modelId="{C3F37DDF-B7FB-423B-B3D3-D798DC758082}" type="pres">
      <dgm:prSet presAssocID="{440D1138-6930-46D7-80AD-A69E7F742E70}" presName="ThreeNodes_2_text" presStyleLbl="node1" presStyleIdx="2" presStyleCnt="3">
        <dgm:presLayoutVars>
          <dgm:bulletEnabled val="1"/>
        </dgm:presLayoutVars>
      </dgm:prSet>
      <dgm:spPr/>
    </dgm:pt>
    <dgm:pt modelId="{322088D2-AA14-4FBF-9925-659BBA09CBBF}" type="pres">
      <dgm:prSet presAssocID="{440D1138-6930-46D7-80AD-A69E7F742E7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3B19F06-092D-49C0-A292-55A1E51CE4BB}" type="presOf" srcId="{E2C84494-6C87-4F94-B7D0-B27E9AA6158E}" destId="{8C10F2FA-2423-4CBD-B45C-B8F4F06677C2}" srcOrd="0" destOrd="0" presId="urn:microsoft.com/office/officeart/2005/8/layout/vProcess5"/>
    <dgm:cxn modelId="{3ACCD126-7ABD-4D40-A4A2-F2C2AA1086A4}" type="presOf" srcId="{BE16A545-44C1-4A7A-A95C-09B824653438}" destId="{D4B3F741-0188-4E00-93C7-40539C57DA83}" srcOrd="0" destOrd="0" presId="urn:microsoft.com/office/officeart/2005/8/layout/vProcess5"/>
    <dgm:cxn modelId="{2BBC1E31-2F27-4672-BA8C-F4D4FD2209DA}" type="presOf" srcId="{E67902A0-F40B-457B-A69D-EA0CFBADB664}" destId="{AE448AF1-4F2F-46CB-A5AE-5EFC52F4D396}" srcOrd="1" destOrd="0" presId="urn:microsoft.com/office/officeart/2005/8/layout/vProcess5"/>
    <dgm:cxn modelId="{D24B2936-5211-4A8C-A501-2BACA565E621}" type="presOf" srcId="{BE16A545-44C1-4A7A-A95C-09B824653438}" destId="{C3F37DDF-B7FB-423B-B3D3-D798DC758082}" srcOrd="1" destOrd="0" presId="urn:microsoft.com/office/officeart/2005/8/layout/vProcess5"/>
    <dgm:cxn modelId="{4EEB2D4B-60E0-4D3D-855F-B6B93A005D2D}" type="presOf" srcId="{E67902A0-F40B-457B-A69D-EA0CFBADB664}" destId="{DCEA948F-4D6B-4396-B64E-A47FBA293EC9}" srcOrd="0" destOrd="0" presId="urn:microsoft.com/office/officeart/2005/8/layout/vProcess5"/>
    <dgm:cxn modelId="{6A52B39C-6EF1-48B0-8038-62534AD384F6}" srcId="{440D1138-6930-46D7-80AD-A69E7F742E70}" destId="{742650B7-E3AC-4B55-A7D8-9688BF9E6D8C}" srcOrd="2" destOrd="0" parTransId="{7F245EF8-E9C5-4ABC-A599-03680F00A9D8}" sibTransId="{5D723336-EE67-4945-8589-D78838865198}"/>
    <dgm:cxn modelId="{D636DD9D-6AE6-4012-B1A3-5E73F62F84E7}" srcId="{440D1138-6930-46D7-80AD-A69E7F742E70}" destId="{BE16A545-44C1-4A7A-A95C-09B824653438}" srcOrd="1" destOrd="0" parTransId="{70AACF93-204F-4E73-87D0-D13DD1D889D1}" sibTransId="{12B5291D-2E1B-498A-9D5D-136978B6074F}"/>
    <dgm:cxn modelId="{3D81B6C6-4DB1-4BBD-AC71-FAAC4B1AB4A8}" type="presOf" srcId="{742650B7-E3AC-4B55-A7D8-9688BF9E6D8C}" destId="{56169446-C08E-490E-837C-BB6980BB01DC}" srcOrd="0" destOrd="0" presId="urn:microsoft.com/office/officeart/2005/8/layout/vProcess5"/>
    <dgm:cxn modelId="{D93950CA-E44F-4A51-A3A5-886FF635E51F}" type="presOf" srcId="{440D1138-6930-46D7-80AD-A69E7F742E70}" destId="{A52A9162-E6E5-4C59-8DA7-DD281CF114C9}" srcOrd="0" destOrd="0" presId="urn:microsoft.com/office/officeart/2005/8/layout/vProcess5"/>
    <dgm:cxn modelId="{A7355AE1-559A-484E-99AC-90A5821840C9}" srcId="{440D1138-6930-46D7-80AD-A69E7F742E70}" destId="{E67902A0-F40B-457B-A69D-EA0CFBADB664}" srcOrd="0" destOrd="0" parTransId="{899690C3-8964-4541-9283-3854C10A9023}" sibTransId="{E2C84494-6C87-4F94-B7D0-B27E9AA6158E}"/>
    <dgm:cxn modelId="{E2AC9EED-F19B-4EC3-A1BA-15E67DC32A65}" type="presOf" srcId="{742650B7-E3AC-4B55-A7D8-9688BF9E6D8C}" destId="{322088D2-AA14-4FBF-9925-659BBA09CBBF}" srcOrd="1" destOrd="0" presId="urn:microsoft.com/office/officeart/2005/8/layout/vProcess5"/>
    <dgm:cxn modelId="{DDAFCBFF-1899-4839-94AE-A5EA9481B4E9}" type="presOf" srcId="{12B5291D-2E1B-498A-9D5D-136978B6074F}" destId="{130D8CD1-41D5-4321-BE2D-1009B3AADD50}" srcOrd="0" destOrd="0" presId="urn:microsoft.com/office/officeart/2005/8/layout/vProcess5"/>
    <dgm:cxn modelId="{785847C7-89E5-46EB-BC43-44C9CF08DCC6}" type="presParOf" srcId="{A52A9162-E6E5-4C59-8DA7-DD281CF114C9}" destId="{96A78377-5F23-440F-ADD5-5C81904692B4}" srcOrd="0" destOrd="0" presId="urn:microsoft.com/office/officeart/2005/8/layout/vProcess5"/>
    <dgm:cxn modelId="{150789D1-8603-418F-8EB1-AB4463E08ED8}" type="presParOf" srcId="{A52A9162-E6E5-4C59-8DA7-DD281CF114C9}" destId="{DCEA948F-4D6B-4396-B64E-A47FBA293EC9}" srcOrd="1" destOrd="0" presId="urn:microsoft.com/office/officeart/2005/8/layout/vProcess5"/>
    <dgm:cxn modelId="{9DCA1D7A-E2A5-4CB7-B36E-D2FC81AFFD77}" type="presParOf" srcId="{A52A9162-E6E5-4C59-8DA7-DD281CF114C9}" destId="{D4B3F741-0188-4E00-93C7-40539C57DA83}" srcOrd="2" destOrd="0" presId="urn:microsoft.com/office/officeart/2005/8/layout/vProcess5"/>
    <dgm:cxn modelId="{4D9B93F7-EBCC-4A65-AC9E-DB0733FBB446}" type="presParOf" srcId="{A52A9162-E6E5-4C59-8DA7-DD281CF114C9}" destId="{56169446-C08E-490E-837C-BB6980BB01DC}" srcOrd="3" destOrd="0" presId="urn:microsoft.com/office/officeart/2005/8/layout/vProcess5"/>
    <dgm:cxn modelId="{0834827D-E5B5-42FE-BBAE-DCA4A843918F}" type="presParOf" srcId="{A52A9162-E6E5-4C59-8DA7-DD281CF114C9}" destId="{8C10F2FA-2423-4CBD-B45C-B8F4F06677C2}" srcOrd="4" destOrd="0" presId="urn:microsoft.com/office/officeart/2005/8/layout/vProcess5"/>
    <dgm:cxn modelId="{63C8BCEF-6830-4215-8F74-74BD79E37EF0}" type="presParOf" srcId="{A52A9162-E6E5-4C59-8DA7-DD281CF114C9}" destId="{130D8CD1-41D5-4321-BE2D-1009B3AADD50}" srcOrd="5" destOrd="0" presId="urn:microsoft.com/office/officeart/2005/8/layout/vProcess5"/>
    <dgm:cxn modelId="{0D8AE8B5-165B-43C5-90EB-1A3CB7BF5FB2}" type="presParOf" srcId="{A52A9162-E6E5-4C59-8DA7-DD281CF114C9}" destId="{AE448AF1-4F2F-46CB-A5AE-5EFC52F4D396}" srcOrd="6" destOrd="0" presId="urn:microsoft.com/office/officeart/2005/8/layout/vProcess5"/>
    <dgm:cxn modelId="{19693E3B-8264-4987-8CE9-D2D2196C8304}" type="presParOf" srcId="{A52A9162-E6E5-4C59-8DA7-DD281CF114C9}" destId="{C3F37DDF-B7FB-423B-B3D3-D798DC758082}" srcOrd="7" destOrd="0" presId="urn:microsoft.com/office/officeart/2005/8/layout/vProcess5"/>
    <dgm:cxn modelId="{E61D5A6D-2A28-4483-8019-F191C78E85F3}" type="presParOf" srcId="{A52A9162-E6E5-4C59-8DA7-DD281CF114C9}" destId="{322088D2-AA14-4FBF-9925-659BBA09CBB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A948F-4D6B-4396-B64E-A47FBA293EC9}">
      <dsp:nvSpPr>
        <dsp:cNvPr id="0" name=""/>
        <dsp:cNvSpPr/>
      </dsp:nvSpPr>
      <dsp:spPr>
        <a:xfrm>
          <a:off x="0" y="0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Music Opportunities Pilot (Liverpool)</a:t>
          </a:r>
          <a:endParaRPr lang="en-US" sz="2900" kern="1200" dirty="0"/>
        </a:p>
      </dsp:txBody>
      <dsp:txXfrm>
        <a:off x="35968" y="35968"/>
        <a:ext cx="6850257" cy="1156108"/>
      </dsp:txXfrm>
    </dsp:sp>
    <dsp:sp modelId="{D4B3F741-0188-4E00-93C7-40539C57DA83}">
      <dsp:nvSpPr>
        <dsp:cNvPr id="0" name=""/>
        <dsp:cNvSpPr/>
      </dsp:nvSpPr>
      <dsp:spPr>
        <a:xfrm>
          <a:off x="721359" y="1432718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1356225"/>
            <a:satOff val="-828"/>
            <a:lumOff val="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Royal College of Music 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Junior Dept</a:t>
          </a:r>
          <a:endParaRPr lang="en-US" sz="2900" kern="1200" dirty="0"/>
        </a:p>
      </dsp:txBody>
      <dsp:txXfrm>
        <a:off x="757327" y="1468686"/>
        <a:ext cx="6583888" cy="1156108"/>
      </dsp:txXfrm>
    </dsp:sp>
    <dsp:sp modelId="{56169446-C08E-490E-837C-BB6980BB01DC}">
      <dsp:nvSpPr>
        <dsp:cNvPr id="0" name=""/>
        <dsp:cNvSpPr/>
      </dsp:nvSpPr>
      <dsp:spPr>
        <a:xfrm>
          <a:off x="1442719" y="2865437"/>
          <a:ext cx="8175413" cy="1228044"/>
        </a:xfrm>
        <a:prstGeom prst="roundRect">
          <a:avLst>
            <a:gd name="adj" fmla="val 10000"/>
          </a:avLst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National Children’s Orchestra</a:t>
          </a:r>
          <a:endParaRPr lang="en-US" sz="2900" kern="1200"/>
        </a:p>
      </dsp:txBody>
      <dsp:txXfrm>
        <a:off x="1478687" y="2901405"/>
        <a:ext cx="6583888" cy="1156108"/>
      </dsp:txXfrm>
    </dsp:sp>
    <dsp:sp modelId="{8C10F2FA-2423-4CBD-B45C-B8F4F06677C2}">
      <dsp:nvSpPr>
        <dsp:cNvPr id="0" name=""/>
        <dsp:cNvSpPr/>
      </dsp:nvSpPr>
      <dsp:spPr>
        <a:xfrm>
          <a:off x="7377184" y="931267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556785" y="931267"/>
        <a:ext cx="439026" cy="600667"/>
      </dsp:txXfrm>
    </dsp:sp>
    <dsp:sp modelId="{130D8CD1-41D5-4321-BE2D-1009B3AADD50}">
      <dsp:nvSpPr>
        <dsp:cNvPr id="0" name=""/>
        <dsp:cNvSpPr/>
      </dsp:nvSpPr>
      <dsp:spPr>
        <a:xfrm>
          <a:off x="8098544" y="2355798"/>
          <a:ext cx="798228" cy="79822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741367"/>
            <a:satOff val="7526"/>
            <a:lumOff val="11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741367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78145" y="2355798"/>
        <a:ext cx="439026" cy="600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0409-41D7-4DC5-89CC-0D65B10FCC4D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95F8-5758-408A-BEA6-7C48C9F73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80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600" dirty="0"/>
              <a:t>Why this is important . </a:t>
            </a:r>
          </a:p>
          <a:p>
            <a:r>
              <a:rPr lang="en-GB" sz="3600" dirty="0"/>
              <a:t>And relevant </a:t>
            </a:r>
          </a:p>
          <a:p>
            <a:r>
              <a:rPr lang="en-GB" sz="3600" dirty="0"/>
              <a:t>To Maximise /optimise physical preparedness, for the physical demands performing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9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Favourite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43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31DF9-EDE5-7751-074E-5A93B59E5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C1FE72-196B-C7F9-27A6-2F02D0498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67F1A-B469-106C-19BD-CD166B3E7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Favourite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6B3EC-3A1E-0E89-8F71-244B281D8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5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2AFF7-27CC-5B9D-C3A5-EB6DC7D2C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C82A7-4EA1-72F9-51BE-7B249AC812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2D423-70BB-2F13-367C-1670B426F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Favourite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6A21C-04E7-BCDF-E6DF-42B8101F8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8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D37D8-F4D5-531E-17DF-7A89C9816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7C393-BA04-67B1-7445-CCA95A792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D9D8B-2BF8-406F-67A3-63181B250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Favourite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8EF67-3715-9F9E-596C-E596AA3B4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8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0DBF6-9707-7FD4-7383-86C3941D0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5D644-BA71-731D-BE3D-214B3E9C5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043D59-FCD6-22E0-4C96-9FE7030FD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Favourite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8D614-A278-CF43-DA45-9E284EF70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48AA5-CB3F-47AD-A06E-86E5C39935D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1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24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3579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204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91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03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75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90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8928992" cy="9941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FF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371" y="6245225"/>
            <a:ext cx="1824203" cy="47625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srgbClr val="000000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British Association for Performing Arts Medicine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0E9144-0F70-4BDC-835B-A2762C7FEAE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913265" y="-1517056"/>
            <a:ext cx="4365476" cy="1094522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74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70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03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15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8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1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29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5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60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24637-7951-45E6-A6C3-1C68BC6EEC77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5F260DF-32FD-43D9-BE8D-7CEF787B1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5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nigelappleton/3286060846/" TargetMode="External"/><Relationship Id="rId4" Type="http://schemas.openxmlformats.org/officeDocument/2006/relationships/image" Target="../media/image10.jpg"/><Relationship Id="rId9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D78BA-4E3A-C80F-F27E-B15B38CD8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" y="1310640"/>
            <a:ext cx="10728960" cy="2740196"/>
          </a:xfrm>
        </p:spPr>
        <p:txBody>
          <a:bodyPr/>
          <a:lstStyle/>
          <a:p>
            <a:r>
              <a:rPr lang="en-GB" sz="6600" dirty="0">
                <a:solidFill>
                  <a:srgbClr val="0070C0"/>
                </a:solidFill>
              </a:rPr>
              <a:t>The Physical Health Agenda</a:t>
            </a:r>
            <a:br>
              <a:rPr lang="en-GB" sz="6600" dirty="0">
                <a:solidFill>
                  <a:srgbClr val="0070C0"/>
                </a:solidFill>
              </a:rPr>
            </a:br>
            <a:r>
              <a:rPr lang="en-GB" sz="6600" dirty="0">
                <a:solidFill>
                  <a:srgbClr val="0070C0"/>
                </a:solidFill>
              </a:rPr>
              <a:t>for Musicians</a:t>
            </a:r>
            <a:endParaRPr lang="en-GB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64407-2CAC-31E8-8D4C-3FD0D4414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197567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pPr algn="l"/>
            <a:r>
              <a:rPr lang="en-GB" sz="4000" dirty="0"/>
              <a:t>Dr Sarah Upjohn</a:t>
            </a:r>
          </a:p>
          <a:p>
            <a:pPr algn="l"/>
            <a:r>
              <a:rPr lang="en-GB" sz="4000" dirty="0"/>
              <a:t>Specialist Physiotherapist, </a:t>
            </a:r>
          </a:p>
          <a:p>
            <a:pPr algn="l"/>
            <a:r>
              <a:rPr lang="en-GB" sz="4000" dirty="0"/>
              <a:t>Performing Arts Medicine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0983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1F4FC-9B9D-C418-B908-7F20C3FD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694" y="2636520"/>
            <a:ext cx="8596668" cy="1320800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rgbClr val="002060"/>
                </a:solidFill>
              </a:rPr>
              <a:t>The Musical Athlete</a:t>
            </a:r>
          </a:p>
        </p:txBody>
      </p:sp>
    </p:spTree>
    <p:extLst>
      <p:ext uri="{BB962C8B-B14F-4D97-AF65-F5344CB8AC3E}">
        <p14:creationId xmlns:p14="http://schemas.microsoft.com/office/powerpoint/2010/main" val="127067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9FC80-5CC9-CA0D-5E12-381F980B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7A6D-0674-0C07-DC1C-C7B74E9F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6365706" cy="20574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GB" sz="5300" b="1" dirty="0">
                <a:solidFill>
                  <a:srgbClr val="002060"/>
                </a:solidFill>
              </a:rPr>
              <a:t>Top Tips</a:t>
            </a:r>
            <a:br>
              <a:rPr lang="en-GB" sz="5300" b="1" dirty="0">
                <a:solidFill>
                  <a:srgbClr val="002060"/>
                </a:solidFill>
              </a:rPr>
            </a:br>
            <a:r>
              <a:rPr lang="en-GB" sz="5300" b="1" dirty="0">
                <a:solidFill>
                  <a:srgbClr val="002060"/>
                </a:solidFill>
              </a:rPr>
              <a:t>for Performers</a:t>
            </a:r>
            <a:br>
              <a:rPr lang="en-GB" sz="5300" b="1" dirty="0">
                <a:solidFill>
                  <a:srgbClr val="002060"/>
                </a:solidFill>
              </a:rPr>
            </a:br>
            <a:r>
              <a:rPr lang="en-GB" sz="5300" b="1" dirty="0">
                <a:solidFill>
                  <a:srgbClr val="002060"/>
                </a:solidFill>
              </a:rPr>
              <a:t>from Dance and Sports Science</a:t>
            </a:r>
            <a:br>
              <a:rPr lang="en-GB" sz="5300" b="1" dirty="0">
                <a:solidFill>
                  <a:srgbClr val="002060"/>
                </a:solidFill>
              </a:rPr>
            </a:br>
            <a:br>
              <a:rPr lang="en-GB" sz="2800" b="1" dirty="0"/>
            </a:br>
            <a:endParaRPr lang="en-GB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17C39-DC21-BE85-94FC-2F95A8A80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6763" y="3428999"/>
            <a:ext cx="6235677" cy="3880773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sz="6600" b="1" dirty="0">
                <a:solidFill>
                  <a:srgbClr val="00B050"/>
                </a:solidFill>
              </a:rPr>
              <a:t>Daily</a:t>
            </a:r>
          </a:p>
          <a:p>
            <a:r>
              <a:rPr lang="en-GB" sz="6600" b="1" dirty="0">
                <a:solidFill>
                  <a:srgbClr val="FF0000"/>
                </a:solidFill>
              </a:rPr>
              <a:t>Long term </a:t>
            </a:r>
          </a:p>
          <a:p>
            <a:pPr marL="0" indent="0">
              <a:buNone/>
            </a:pPr>
            <a:endParaRPr lang="en-GB" sz="6600" b="1" dirty="0">
              <a:solidFill>
                <a:srgbClr val="00B050"/>
              </a:solidFill>
            </a:endParaRPr>
          </a:p>
        </p:txBody>
      </p:sp>
      <p:pic>
        <p:nvPicPr>
          <p:cNvPr id="39" name="Picture 38" descr="A top view colorful balls">
            <a:extLst>
              <a:ext uri="{FF2B5EF4-FFF2-40B4-BE49-F238E27FC236}">
                <a16:creationId xmlns:a16="http://schemas.microsoft.com/office/drawing/2014/main" id="{E3D071D7-68ED-1688-4FE6-302C32D6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78" r="13822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53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3050D-500A-4235-8AB5-E187141F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980" y="0"/>
            <a:ext cx="3114040" cy="1130300"/>
          </a:xfrm>
        </p:spPr>
        <p:txBody>
          <a:bodyPr>
            <a:normAutofit fontScale="90000"/>
          </a:bodyPr>
          <a:lstStyle/>
          <a:p>
            <a:r>
              <a:rPr lang="en-GB" sz="7300" b="1" dirty="0">
                <a:solidFill>
                  <a:srgbClr val="0070C0"/>
                </a:solidFill>
              </a:rPr>
              <a:t>Daily</a:t>
            </a:r>
            <a:br>
              <a:rPr lang="en-GB" dirty="0">
                <a:solidFill>
                  <a:schemeClr val="accent2"/>
                </a:solidFill>
              </a:rPr>
            </a:br>
            <a:br>
              <a:rPr lang="en-GB" dirty="0">
                <a:solidFill>
                  <a:schemeClr val="accent2"/>
                </a:solidFill>
              </a:rPr>
            </a:b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84C3E-B0E1-4778-8F08-5334EB90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85" y="1056640"/>
            <a:ext cx="11365230" cy="5801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FF0000"/>
                </a:solidFill>
              </a:rPr>
              <a:t>PREPARE: Before playing: 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FF0000"/>
                </a:solidFill>
              </a:rPr>
              <a:t> (practise / rehearsal / performance):</a:t>
            </a:r>
          </a:p>
          <a:p>
            <a:pPr marL="0" indent="0">
              <a:buNone/>
            </a:pPr>
            <a:r>
              <a:rPr lang="en-GB" sz="2400" dirty="0"/>
              <a:t>	</a:t>
            </a:r>
            <a:r>
              <a:rPr lang="en-GB" sz="3200" b="1" dirty="0"/>
              <a:t>Warm up</a:t>
            </a:r>
          </a:p>
          <a:p>
            <a:pPr marL="0" indent="0">
              <a:buNone/>
            </a:pPr>
            <a:r>
              <a:rPr lang="en-GB" sz="2400" b="1" dirty="0"/>
              <a:t>	</a:t>
            </a:r>
            <a:r>
              <a:rPr lang="en-GB" sz="3200" b="1" dirty="0"/>
              <a:t>Dynamic stretches  / Limber up / Get moving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FFC000"/>
                </a:solidFill>
              </a:rPr>
              <a:t>SUSTAIN: During playing:</a:t>
            </a:r>
          </a:p>
          <a:p>
            <a:pPr marL="0" indent="0">
              <a:buNone/>
            </a:pPr>
            <a:r>
              <a:rPr lang="en-GB" sz="2400" b="1" dirty="0"/>
              <a:t>	</a:t>
            </a:r>
            <a:r>
              <a:rPr lang="en-GB" sz="3200" b="1" dirty="0"/>
              <a:t>Re-set posture/ Let go of accumulating tension</a:t>
            </a:r>
            <a:r>
              <a:rPr lang="en-GB" sz="3200" dirty="0"/>
              <a:t> / </a:t>
            </a:r>
          </a:p>
          <a:p>
            <a:pPr marL="0" indent="0">
              <a:buNone/>
            </a:pPr>
            <a:r>
              <a:rPr lang="en-GB" sz="3200" b="1" dirty="0"/>
              <a:t>    take breaks / hydrate</a:t>
            </a:r>
          </a:p>
          <a:p>
            <a:pPr marL="0" indent="0">
              <a:buNone/>
            </a:pPr>
            <a:r>
              <a:rPr lang="en-GB" sz="3600" b="1" dirty="0">
                <a:solidFill>
                  <a:srgbClr val="92D050"/>
                </a:solidFill>
              </a:rPr>
              <a:t>RECOVER: After playing: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      </a:t>
            </a:r>
            <a:r>
              <a:rPr lang="en-GB" sz="3200" b="1" dirty="0"/>
              <a:t>Sustained (held) ‘Counter’ Stretches</a:t>
            </a:r>
          </a:p>
        </p:txBody>
      </p:sp>
    </p:spTree>
    <p:extLst>
      <p:ext uri="{BB962C8B-B14F-4D97-AF65-F5344CB8AC3E}">
        <p14:creationId xmlns:p14="http://schemas.microsoft.com/office/powerpoint/2010/main" val="20844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8AA59-A251-463F-BC24-1BA3A0918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" name="Content Placeholder 20" descr="Red panda sleeping on tree">
            <a:extLst>
              <a:ext uri="{FF2B5EF4-FFF2-40B4-BE49-F238E27FC236}">
                <a16:creationId xmlns:a16="http://schemas.microsoft.com/office/drawing/2014/main" id="{8A4E5499-CB2C-4883-BE24-E66E7415C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164" y="624110"/>
            <a:ext cx="8691156" cy="5791690"/>
          </a:xfrm>
        </p:spPr>
      </p:pic>
    </p:spTree>
    <p:extLst>
      <p:ext uri="{BB962C8B-B14F-4D97-AF65-F5344CB8AC3E}">
        <p14:creationId xmlns:p14="http://schemas.microsoft.com/office/powerpoint/2010/main" val="238349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A7D3-7004-4DE6-BA50-9AF34C60A1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3749" y="345425"/>
            <a:ext cx="10391480" cy="2685354"/>
          </a:xfrm>
        </p:spPr>
        <p:txBody>
          <a:bodyPr>
            <a:normAutofit fontScale="90000"/>
          </a:bodyPr>
          <a:lstStyle/>
          <a:p>
            <a:pPr lvl="0"/>
            <a:r>
              <a:rPr lang="en-GB" sz="4800" b="1" dirty="0">
                <a:solidFill>
                  <a:srgbClr val="0070C0"/>
                </a:solidFill>
              </a:rPr>
              <a:t>Longer Term</a:t>
            </a:r>
            <a:br>
              <a:rPr lang="en-GB" sz="4000" b="1" dirty="0">
                <a:solidFill>
                  <a:srgbClr val="0070C0"/>
                </a:solidFill>
              </a:rPr>
            </a:br>
            <a:br>
              <a:rPr lang="en-GB" sz="4000" b="1" dirty="0">
                <a:solidFill>
                  <a:srgbClr val="0070C0"/>
                </a:solidFill>
              </a:rPr>
            </a:br>
            <a:r>
              <a:rPr lang="en-GB" sz="4400" b="1" dirty="0">
                <a:solidFill>
                  <a:srgbClr val="0070C0"/>
                </a:solidFill>
              </a:rPr>
              <a:t>The Benefits to playing/performing of </a:t>
            </a:r>
            <a:br>
              <a:rPr lang="en-GB" sz="4400" b="1" dirty="0">
                <a:solidFill>
                  <a:srgbClr val="0070C0"/>
                </a:solidFill>
              </a:rPr>
            </a:br>
            <a:r>
              <a:rPr lang="en-GB" sz="4400" b="1" dirty="0">
                <a:solidFill>
                  <a:srgbClr val="0070C0"/>
                </a:solidFill>
              </a:rPr>
              <a:t>increasing your physical condition: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EC9D2-A745-4F89-87AC-DD8C6FFE62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32668" y="3507182"/>
            <a:ext cx="9354532" cy="3267440"/>
          </a:xfrm>
        </p:spPr>
        <p:txBody>
          <a:bodyPr>
            <a:noAutofit/>
          </a:bodyPr>
          <a:lstStyle/>
          <a:p>
            <a:pPr>
              <a:buFont typeface="Wingdings" pitchFamily="2"/>
              <a:buChar char="v"/>
            </a:pPr>
            <a:r>
              <a:rPr lang="en-GB" sz="3600" b="1" dirty="0"/>
              <a:t>Cardiovascular Conditioning</a:t>
            </a:r>
          </a:p>
          <a:p>
            <a:pPr lvl="0">
              <a:buFont typeface="Wingdings" pitchFamily="2"/>
              <a:buChar char="v"/>
            </a:pPr>
            <a:r>
              <a:rPr lang="en-GB" sz="3600" b="1" dirty="0"/>
              <a:t>Strength training - endurance</a:t>
            </a:r>
          </a:p>
          <a:p>
            <a:pPr lvl="0">
              <a:buFont typeface="Wingdings" pitchFamily="2"/>
              <a:buChar char="v"/>
            </a:pPr>
            <a:r>
              <a:rPr lang="en-GB" sz="3600" b="1" dirty="0"/>
              <a:t>Flexibility of soft tissues.</a:t>
            </a:r>
          </a:p>
          <a:p>
            <a:pPr lvl="0">
              <a:buFont typeface="Wingdings" pitchFamily="2"/>
              <a:buChar char="v"/>
            </a:pPr>
            <a:endParaRPr lang="en-GB" sz="2699" dirty="0"/>
          </a:p>
        </p:txBody>
      </p:sp>
    </p:spTree>
    <p:extLst>
      <p:ext uri="{BB962C8B-B14F-4D97-AF65-F5344CB8AC3E}">
        <p14:creationId xmlns:p14="http://schemas.microsoft.com/office/powerpoint/2010/main" val="249516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F171F-BAED-AD14-DE4C-F45FA06CA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A842-B6EB-5DD1-1F16-D0BF51D6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993" y="412728"/>
            <a:ext cx="5487968" cy="1154952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B050"/>
                </a:solidFill>
              </a:rPr>
              <a:t>Route</a:t>
            </a:r>
            <a:r>
              <a:rPr lang="en-GB" sz="6000" b="1" dirty="0"/>
              <a:t> to Health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66668C39-739C-2A57-12CF-7C04C3E1B15A}"/>
              </a:ext>
            </a:extLst>
          </p:cNvPr>
          <p:cNvSpPr/>
          <p:nvPr/>
        </p:nvSpPr>
        <p:spPr>
          <a:xfrm>
            <a:off x="1953536" y="2870688"/>
            <a:ext cx="1751295" cy="29177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3200" b="1" dirty="0">
                <a:solidFill>
                  <a:schemeClr val="tx1"/>
                </a:solidFill>
                <a:latin typeface="Calibri" panose="020F0502020204030204"/>
              </a:rPr>
              <a:t>Internal  Factors</a:t>
            </a:r>
          </a:p>
          <a:p>
            <a:pPr algn="ctr" defTabSz="514350">
              <a:defRPr/>
            </a:pPr>
            <a:endParaRPr lang="en-GB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4423623F-8A95-79A2-602C-A90E02B761ED}"/>
              </a:ext>
            </a:extLst>
          </p:cNvPr>
          <p:cNvSpPr/>
          <p:nvPr/>
        </p:nvSpPr>
        <p:spPr>
          <a:xfrm>
            <a:off x="3943962" y="3491073"/>
            <a:ext cx="1751295" cy="22417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schemeClr val="tx1"/>
                </a:solidFill>
                <a:latin typeface="Calibri" panose="020F0502020204030204"/>
              </a:rPr>
              <a:t>External  Factors</a:t>
            </a:r>
          </a:p>
          <a:p>
            <a:pPr algn="ctr" defTabSz="514350">
              <a:defRPr/>
            </a:pPr>
            <a:r>
              <a:rPr lang="en-GB" sz="2000" b="1" dirty="0">
                <a:solidFill>
                  <a:schemeClr val="tx1"/>
                </a:solidFill>
                <a:latin typeface="Calibri" panose="020F0502020204030204"/>
              </a:rPr>
              <a:t>Everything that you do / lands on you</a:t>
            </a: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333BEFAC-3697-9C5C-F6F9-97B1868958AD}"/>
              </a:ext>
            </a:extLst>
          </p:cNvPr>
          <p:cNvSpPr/>
          <p:nvPr/>
        </p:nvSpPr>
        <p:spPr>
          <a:xfrm>
            <a:off x="5854846" y="3846029"/>
            <a:ext cx="1418115" cy="18783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800" b="1" dirty="0">
                <a:solidFill>
                  <a:srgbClr val="2C2C2C"/>
                </a:solidFill>
                <a:latin typeface="Calibri" panose="020F0502020204030204"/>
              </a:rPr>
              <a:t>Inciting Event</a:t>
            </a:r>
          </a:p>
          <a:p>
            <a:pPr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dirty="0">
                <a:solidFill>
                  <a:srgbClr val="2C2C2C"/>
                </a:solidFill>
                <a:latin typeface="Calibri" panose="020F0502020204030204"/>
              </a:rPr>
              <a:t> change</a:t>
            </a:r>
          </a:p>
          <a:p>
            <a:pPr marL="128588" indent="-128588" defTabSz="514350">
              <a:buFontTx/>
              <a:buChar char="-"/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</p:txBody>
      </p:sp>
      <p:sp>
        <p:nvSpPr>
          <p:cNvPr id="10" name="Flowchart: Connector 6">
            <a:extLst>
              <a:ext uri="{FF2B5EF4-FFF2-40B4-BE49-F238E27FC236}">
                <a16:creationId xmlns:a16="http://schemas.microsoft.com/office/drawing/2014/main" id="{307A0105-EC8F-0F12-11E7-00032F861A3F}"/>
              </a:ext>
            </a:extLst>
          </p:cNvPr>
          <p:cNvSpPr/>
          <p:nvPr/>
        </p:nvSpPr>
        <p:spPr>
          <a:xfrm>
            <a:off x="3383808" y="1686215"/>
            <a:ext cx="1751294" cy="128917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Predisposed</a:t>
            </a:r>
            <a:r>
              <a:rPr lang="en-GB" sz="10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E476DDD9-8FBD-3C5D-F140-7AEEDE01AD71}"/>
              </a:ext>
            </a:extLst>
          </p:cNvPr>
          <p:cNvSpPr/>
          <p:nvPr/>
        </p:nvSpPr>
        <p:spPr>
          <a:xfrm>
            <a:off x="7463670" y="3639180"/>
            <a:ext cx="1527929" cy="20839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Addressing the </a:t>
            </a:r>
          </a:p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health problems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B33A34-FB12-A2E7-277E-29DDE5E26FAE}"/>
              </a:ext>
            </a:extLst>
          </p:cNvPr>
          <p:cNvCxnSpPr>
            <a:cxnSpLocks/>
          </p:cNvCxnSpPr>
          <p:nvPr/>
        </p:nvCxnSpPr>
        <p:spPr>
          <a:xfrm>
            <a:off x="4994780" y="3281045"/>
            <a:ext cx="642760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B2553F-2C85-9352-4003-239F1B874076}"/>
              </a:ext>
            </a:extLst>
          </p:cNvPr>
          <p:cNvCxnSpPr>
            <a:cxnSpLocks/>
          </p:cNvCxnSpPr>
          <p:nvPr/>
        </p:nvCxnSpPr>
        <p:spPr>
          <a:xfrm>
            <a:off x="6336365" y="3281045"/>
            <a:ext cx="652818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337F8C-516E-679C-5F30-315CCD7F27BB}"/>
              </a:ext>
            </a:extLst>
          </p:cNvPr>
          <p:cNvCxnSpPr>
            <a:cxnSpLocks/>
          </p:cNvCxnSpPr>
          <p:nvPr/>
        </p:nvCxnSpPr>
        <p:spPr>
          <a:xfrm>
            <a:off x="7896015" y="3281045"/>
            <a:ext cx="769026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3EECAC-BED7-E94F-5FE4-70DFC0B7BB45}"/>
              </a:ext>
            </a:extLst>
          </p:cNvPr>
          <p:cNvCxnSpPr>
            <a:cxnSpLocks/>
          </p:cNvCxnSpPr>
          <p:nvPr/>
        </p:nvCxnSpPr>
        <p:spPr>
          <a:xfrm flipH="1">
            <a:off x="4904482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F09DC8-DA05-DE51-EC31-749590EAB68E}"/>
              </a:ext>
            </a:extLst>
          </p:cNvPr>
          <p:cNvCxnSpPr>
            <a:cxnSpLocks/>
          </p:cNvCxnSpPr>
          <p:nvPr/>
        </p:nvCxnSpPr>
        <p:spPr>
          <a:xfrm flipH="1">
            <a:off x="6415377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582EB4-8EB7-94AD-7CB4-0B6BD6313417}"/>
              </a:ext>
            </a:extLst>
          </p:cNvPr>
          <p:cNvCxnSpPr>
            <a:cxnSpLocks/>
          </p:cNvCxnSpPr>
          <p:nvPr/>
        </p:nvCxnSpPr>
        <p:spPr>
          <a:xfrm flipH="1">
            <a:off x="7927673" y="3598145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BC6F80C-314B-07AC-732D-DF39381C122D}"/>
              </a:ext>
            </a:extLst>
          </p:cNvPr>
          <p:cNvSpPr txBox="1"/>
          <p:nvPr/>
        </p:nvSpPr>
        <p:spPr>
          <a:xfrm>
            <a:off x="3367057" y="5788423"/>
            <a:ext cx="6244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GB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Meeuwisse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</a:t>
            </a:r>
          </a:p>
        </p:txBody>
      </p:sp>
      <p:sp>
        <p:nvSpPr>
          <p:cNvPr id="24" name="Flowchart: Connector 6">
            <a:extLst>
              <a:ext uri="{FF2B5EF4-FFF2-40B4-BE49-F238E27FC236}">
                <a16:creationId xmlns:a16="http://schemas.microsoft.com/office/drawing/2014/main" id="{63B77EA7-D686-0A7A-E724-CF549FBE890D}"/>
              </a:ext>
            </a:extLst>
          </p:cNvPr>
          <p:cNvSpPr/>
          <p:nvPr/>
        </p:nvSpPr>
        <p:spPr>
          <a:xfrm>
            <a:off x="5052497" y="2279850"/>
            <a:ext cx="1667994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Susceptible</a:t>
            </a:r>
            <a:endParaRPr lang="en-GB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owchart: Connector 6">
            <a:extLst>
              <a:ext uri="{FF2B5EF4-FFF2-40B4-BE49-F238E27FC236}">
                <a16:creationId xmlns:a16="http://schemas.microsoft.com/office/drawing/2014/main" id="{49D9187E-E14E-88FF-9F51-111CF7D9B987}"/>
              </a:ext>
            </a:extLst>
          </p:cNvPr>
          <p:cNvSpPr/>
          <p:nvPr/>
        </p:nvSpPr>
        <p:spPr>
          <a:xfrm>
            <a:off x="6662774" y="1133640"/>
            <a:ext cx="2566178" cy="22701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Health Problem</a:t>
            </a:r>
          </a:p>
        </p:txBody>
      </p:sp>
      <p:sp>
        <p:nvSpPr>
          <p:cNvPr id="26" name="Flowchart: Connector 6">
            <a:extLst>
              <a:ext uri="{FF2B5EF4-FFF2-40B4-BE49-F238E27FC236}">
                <a16:creationId xmlns:a16="http://schemas.microsoft.com/office/drawing/2014/main" id="{B610485C-9ACE-0245-BD2F-2B0669084077}"/>
              </a:ext>
            </a:extLst>
          </p:cNvPr>
          <p:cNvSpPr/>
          <p:nvPr/>
        </p:nvSpPr>
        <p:spPr>
          <a:xfrm>
            <a:off x="9228976" y="2001738"/>
            <a:ext cx="1704467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Health Outcome</a:t>
            </a:r>
          </a:p>
        </p:txBody>
      </p:sp>
    </p:spTree>
    <p:extLst>
      <p:ext uri="{BB962C8B-B14F-4D97-AF65-F5344CB8AC3E}">
        <p14:creationId xmlns:p14="http://schemas.microsoft.com/office/powerpoint/2010/main" val="3926434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B103-1FF5-2CCC-DCE1-61235817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562" y="0"/>
            <a:ext cx="10018713" cy="1752599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00B050"/>
                </a:solidFill>
              </a:rPr>
              <a:t>Load Management</a:t>
            </a:r>
          </a:p>
        </p:txBody>
      </p:sp>
      <p:pic>
        <p:nvPicPr>
          <p:cNvPr id="5" name="Content Placeholder 4" descr="Person lifting barbell at gym">
            <a:extLst>
              <a:ext uri="{FF2B5EF4-FFF2-40B4-BE49-F238E27FC236}">
                <a16:creationId xmlns:a16="http://schemas.microsoft.com/office/drawing/2014/main" id="{DFA56214-934E-BCAB-FB16-7521F84AD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11" y="1860245"/>
            <a:ext cx="4129598" cy="2177718"/>
          </a:xfrm>
        </p:spPr>
      </p:pic>
      <p:pic>
        <p:nvPicPr>
          <p:cNvPr id="7" name="Picture 6" descr="Notes on music book">
            <a:extLst>
              <a:ext uri="{FF2B5EF4-FFF2-40B4-BE49-F238E27FC236}">
                <a16:creationId xmlns:a16="http://schemas.microsoft.com/office/drawing/2014/main" id="{9FF3016B-F058-0196-1933-FDC62FEC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7" y="3596640"/>
            <a:ext cx="4885543" cy="3261360"/>
          </a:xfrm>
          <a:prstGeom prst="rect">
            <a:avLst/>
          </a:prstGeom>
        </p:spPr>
      </p:pic>
      <p:pic>
        <p:nvPicPr>
          <p:cNvPr id="9" name="Picture 8" descr="A close-up of a measuring device&#10;&#10;AI-generated content may be incorrect.">
            <a:extLst>
              <a:ext uri="{FF2B5EF4-FFF2-40B4-BE49-F238E27FC236}">
                <a16:creationId xmlns:a16="http://schemas.microsoft.com/office/drawing/2014/main" id="{D0BAF6E2-F0B3-2F18-9FC2-2B3250E00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44479">
            <a:off x="60714" y="4281941"/>
            <a:ext cx="3930534" cy="2621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E89384-4E82-FCED-DF08-735BDEBB0FE4}"/>
              </a:ext>
            </a:extLst>
          </p:cNvPr>
          <p:cNvSpPr txBox="1"/>
          <p:nvPr/>
        </p:nvSpPr>
        <p:spPr>
          <a:xfrm>
            <a:off x="3197866" y="3958193"/>
            <a:ext cx="3930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www.flickr.com/photos/nigelappleton/3286060846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2" name="Picture 11" descr="Silver stopwatch">
            <a:extLst>
              <a:ext uri="{FF2B5EF4-FFF2-40B4-BE49-F238E27FC236}">
                <a16:creationId xmlns:a16="http://schemas.microsoft.com/office/drawing/2014/main" id="{3CD9FB86-7E77-DBCA-98F2-A4DE274C3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182" y="4376442"/>
            <a:ext cx="3306218" cy="2481558"/>
          </a:xfrm>
          <a:prstGeom prst="rect">
            <a:avLst/>
          </a:prstGeom>
        </p:spPr>
      </p:pic>
      <p:pic>
        <p:nvPicPr>
          <p:cNvPr id="14" name="Picture 13" descr="Close up of hands playing double bass">
            <a:extLst>
              <a:ext uri="{FF2B5EF4-FFF2-40B4-BE49-F238E27FC236}">
                <a16:creationId xmlns:a16="http://schemas.microsoft.com/office/drawing/2014/main" id="{BB17F9E3-1320-863E-CDCC-794607749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1" y="1280160"/>
            <a:ext cx="3474720" cy="2316480"/>
          </a:xfrm>
          <a:prstGeom prst="rect">
            <a:avLst/>
          </a:prstGeom>
        </p:spPr>
      </p:pic>
      <p:pic>
        <p:nvPicPr>
          <p:cNvPr id="16" name="Picture 15" descr="Man playing trumpet">
            <a:extLst>
              <a:ext uri="{FF2B5EF4-FFF2-40B4-BE49-F238E27FC236}">
                <a16:creationId xmlns:a16="http://schemas.microsoft.com/office/drawing/2014/main" id="{7ACCCDD7-B464-0812-F428-095120F9A2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204" y="1454296"/>
            <a:ext cx="3715523" cy="24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C016-A8E7-3344-1D02-52DAE20B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b="1" dirty="0">
                <a:solidFill>
                  <a:srgbClr val="00B050"/>
                </a:solidFill>
              </a:rPr>
              <a:t>Playing Load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ACE78-74A7-0A77-5576-AE0599DA2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4898917" y="-1552682"/>
            <a:ext cx="4365476" cy="10945220"/>
          </a:xfrm>
        </p:spPr>
        <p:txBody>
          <a:bodyPr>
            <a:normAutofit/>
          </a:bodyPr>
          <a:lstStyle/>
          <a:p>
            <a:r>
              <a:rPr lang="en-GB" sz="4800" dirty="0"/>
              <a:t>  Time</a:t>
            </a:r>
          </a:p>
          <a:p>
            <a:r>
              <a:rPr lang="en-GB" sz="4800" dirty="0"/>
              <a:t>  Content</a:t>
            </a:r>
          </a:p>
          <a:p>
            <a:r>
              <a:rPr lang="en-GB" sz="4800" dirty="0"/>
              <a:t>  Its relationship to everything else</a:t>
            </a:r>
          </a:p>
        </p:txBody>
      </p:sp>
    </p:spTree>
    <p:extLst>
      <p:ext uri="{BB962C8B-B14F-4D97-AF65-F5344CB8AC3E}">
        <p14:creationId xmlns:p14="http://schemas.microsoft.com/office/powerpoint/2010/main" val="27705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BA696-0112-9191-2BBF-34B0C7C4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1184-CC6F-3EA3-335F-3B824803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b="1" dirty="0">
                <a:solidFill>
                  <a:srgbClr val="00B050"/>
                </a:solidFill>
              </a:rPr>
              <a:t>Additional Loads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3371F0-0748-3473-5154-1162620969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4898917" y="-1552682"/>
            <a:ext cx="4365476" cy="10945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Work environment</a:t>
            </a:r>
          </a:p>
          <a:p>
            <a:pPr marL="0" indent="0">
              <a:buNone/>
            </a:pPr>
            <a:r>
              <a:rPr lang="en-GB" sz="4800" dirty="0"/>
              <a:t>Work terms and conditions</a:t>
            </a:r>
          </a:p>
          <a:p>
            <a:pPr marL="0" indent="0">
              <a:buNone/>
            </a:pPr>
            <a:r>
              <a:rPr lang="en-GB" sz="4800" dirty="0"/>
              <a:t>Programming</a:t>
            </a:r>
          </a:p>
          <a:p>
            <a:pPr marL="0" indent="0">
              <a:buNone/>
            </a:pPr>
            <a:r>
              <a:rPr lang="en-GB" sz="4800" dirty="0"/>
              <a:t>Scheduling</a:t>
            </a:r>
          </a:p>
          <a:p>
            <a:pPr marL="0" indent="0">
              <a:buNone/>
            </a:pPr>
            <a:r>
              <a:rPr lang="en-GB" sz="4800" dirty="0"/>
              <a:t>Portfolio Careers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90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7929-4665-E9A1-D483-DACC8B08E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3572B-BACE-0310-B4B5-E2BAE902D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b="1" dirty="0">
                <a:solidFill>
                  <a:srgbClr val="00B050"/>
                </a:solidFill>
              </a:rPr>
              <a:t>Additional Loads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256F3-58AC-6B59-BA64-02AD913D1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4898917" y="-1552682"/>
            <a:ext cx="4365476" cy="10945220"/>
          </a:xfrm>
        </p:spPr>
        <p:txBody>
          <a:bodyPr>
            <a:normAutofit/>
          </a:bodyPr>
          <a:lstStyle/>
          <a:p>
            <a:r>
              <a:rPr lang="en-GB" sz="4800" dirty="0"/>
              <a:t>  Time spent on a computer / phone / other device </a:t>
            </a:r>
          </a:p>
          <a:p>
            <a:pPr marL="0" indent="0">
              <a:buNone/>
            </a:pPr>
            <a:r>
              <a:rPr lang="en-GB" sz="4800" dirty="0"/>
              <a:t>(includes social media, gaming, composing, producing,  scheduling, invoicing, etc)</a:t>
            </a:r>
          </a:p>
          <a:p>
            <a:r>
              <a:rPr lang="en-GB" sz="4800" dirty="0"/>
              <a:t>  Other hobbies / activities / sports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177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D3E89-643C-1E28-121E-D7F4677B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2A3A3-0107-5A4E-8848-4B33B9C03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169023-4E35-1682-80B4-3B0CB9C786E3}"/>
              </a:ext>
            </a:extLst>
          </p:cNvPr>
          <p:cNvSpPr txBox="1"/>
          <p:nvPr/>
        </p:nvSpPr>
        <p:spPr>
          <a:xfrm>
            <a:off x="677334" y="2316481"/>
            <a:ext cx="8478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4800" b="0" i="0" dirty="0">
                <a:solidFill>
                  <a:srgbClr val="002D88"/>
                </a:solidFill>
                <a:effectLst/>
                <a:latin typeface="pg-5ff3"/>
              </a:rPr>
              <a:t>75% of performers are likely to have a work-related </a:t>
            </a:r>
          </a:p>
          <a:p>
            <a:pPr algn="l">
              <a:buNone/>
            </a:pPr>
            <a:r>
              <a:rPr lang="en-GB" sz="4800" b="0" i="0" dirty="0">
                <a:solidFill>
                  <a:srgbClr val="002D88"/>
                </a:solidFill>
                <a:effectLst/>
                <a:latin typeface="pg-5ff3"/>
              </a:rPr>
              <a:t>health problem impacting their career</a:t>
            </a:r>
          </a:p>
        </p:txBody>
      </p:sp>
    </p:spTree>
    <p:extLst>
      <p:ext uri="{BB962C8B-B14F-4D97-AF65-F5344CB8AC3E}">
        <p14:creationId xmlns:p14="http://schemas.microsoft.com/office/powerpoint/2010/main" val="3753771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4D441-B792-A09B-9AAD-9B88511BC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93A7-DE8E-05DC-9A02-8E3422B9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503128"/>
            <a:ext cx="6991205" cy="3018497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70C0"/>
                </a:solidFill>
              </a:rPr>
              <a:t>Relevance of the Physical Health </a:t>
            </a:r>
            <a:br>
              <a:rPr lang="en-GB" sz="6000" b="1" dirty="0">
                <a:solidFill>
                  <a:srgbClr val="0070C0"/>
                </a:solidFill>
              </a:rPr>
            </a:br>
            <a:r>
              <a:rPr lang="en-GB" sz="60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F860E5AC-3765-7F49-C66A-2F882A893382}"/>
              </a:ext>
            </a:extLst>
          </p:cNvPr>
          <p:cNvSpPr/>
          <p:nvPr/>
        </p:nvSpPr>
        <p:spPr>
          <a:xfrm>
            <a:off x="5854846" y="3846029"/>
            <a:ext cx="1418115" cy="1878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800" b="1" dirty="0">
                <a:solidFill>
                  <a:srgbClr val="2C2C2C"/>
                </a:solidFill>
                <a:latin typeface="Calibri" panose="020F0502020204030204"/>
              </a:rPr>
              <a:t>Inciting Event</a:t>
            </a:r>
          </a:p>
          <a:p>
            <a:pPr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dirty="0">
                <a:solidFill>
                  <a:srgbClr val="2C2C2C"/>
                </a:solidFill>
                <a:latin typeface="Calibri" panose="020F0502020204030204"/>
              </a:rPr>
              <a:t> change</a:t>
            </a:r>
          </a:p>
          <a:p>
            <a:pPr marL="128588" indent="-128588" defTabSz="514350">
              <a:buFontTx/>
              <a:buChar char="-"/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25599A9F-4B3E-7EBE-0E23-7D936550CFDB}"/>
              </a:ext>
            </a:extLst>
          </p:cNvPr>
          <p:cNvSpPr/>
          <p:nvPr/>
        </p:nvSpPr>
        <p:spPr>
          <a:xfrm>
            <a:off x="7463670" y="3639180"/>
            <a:ext cx="1527929" cy="20839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Addressing the </a:t>
            </a:r>
          </a:p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health problems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13E94-8828-4043-FA41-BFAD33766FDC}"/>
              </a:ext>
            </a:extLst>
          </p:cNvPr>
          <p:cNvCxnSpPr>
            <a:cxnSpLocks/>
          </p:cNvCxnSpPr>
          <p:nvPr/>
        </p:nvCxnSpPr>
        <p:spPr>
          <a:xfrm>
            <a:off x="7896015" y="3281045"/>
            <a:ext cx="769026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6A0DB1-EB07-98CA-E5BD-FDE34163B305}"/>
              </a:ext>
            </a:extLst>
          </p:cNvPr>
          <p:cNvCxnSpPr>
            <a:cxnSpLocks/>
          </p:cNvCxnSpPr>
          <p:nvPr/>
        </p:nvCxnSpPr>
        <p:spPr>
          <a:xfrm flipH="1">
            <a:off x="4904482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C39DE2-1CF8-0798-730C-9755FBDC508C}"/>
              </a:ext>
            </a:extLst>
          </p:cNvPr>
          <p:cNvCxnSpPr>
            <a:cxnSpLocks/>
          </p:cNvCxnSpPr>
          <p:nvPr/>
        </p:nvCxnSpPr>
        <p:spPr>
          <a:xfrm flipH="1">
            <a:off x="6415377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797040-7BF0-7728-E2E3-3B80DB6444A6}"/>
              </a:ext>
            </a:extLst>
          </p:cNvPr>
          <p:cNvCxnSpPr>
            <a:cxnSpLocks/>
          </p:cNvCxnSpPr>
          <p:nvPr/>
        </p:nvCxnSpPr>
        <p:spPr>
          <a:xfrm flipH="1">
            <a:off x="7927673" y="3598145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C72077-601E-5F49-8D72-5A8495AB9F91}"/>
              </a:ext>
            </a:extLst>
          </p:cNvPr>
          <p:cNvSpPr txBox="1"/>
          <p:nvPr/>
        </p:nvSpPr>
        <p:spPr>
          <a:xfrm>
            <a:off x="3367057" y="5788423"/>
            <a:ext cx="6244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GB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Meeuwisse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</a:t>
            </a:r>
          </a:p>
        </p:txBody>
      </p:sp>
      <p:sp>
        <p:nvSpPr>
          <p:cNvPr id="25" name="Flowchart: Connector 6">
            <a:extLst>
              <a:ext uri="{FF2B5EF4-FFF2-40B4-BE49-F238E27FC236}">
                <a16:creationId xmlns:a16="http://schemas.microsoft.com/office/drawing/2014/main" id="{8C0CFCEF-3D2C-11A8-3988-AEB3B5EC0413}"/>
              </a:ext>
            </a:extLst>
          </p:cNvPr>
          <p:cNvSpPr/>
          <p:nvPr/>
        </p:nvSpPr>
        <p:spPr>
          <a:xfrm>
            <a:off x="6662774" y="1133640"/>
            <a:ext cx="2566178" cy="22701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Health Problem</a:t>
            </a:r>
          </a:p>
        </p:txBody>
      </p:sp>
      <p:sp>
        <p:nvSpPr>
          <p:cNvPr id="26" name="Flowchart: Connector 6">
            <a:extLst>
              <a:ext uri="{FF2B5EF4-FFF2-40B4-BE49-F238E27FC236}">
                <a16:creationId xmlns:a16="http://schemas.microsoft.com/office/drawing/2014/main" id="{6F5C1041-DCF1-25C1-781B-F54DEB46AA1B}"/>
              </a:ext>
            </a:extLst>
          </p:cNvPr>
          <p:cNvSpPr/>
          <p:nvPr/>
        </p:nvSpPr>
        <p:spPr>
          <a:xfrm>
            <a:off x="9228976" y="2001738"/>
            <a:ext cx="1704467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Health Outcome</a:t>
            </a:r>
          </a:p>
        </p:txBody>
      </p:sp>
    </p:spTree>
    <p:extLst>
      <p:ext uri="{BB962C8B-B14F-4D97-AF65-F5344CB8AC3E}">
        <p14:creationId xmlns:p14="http://schemas.microsoft.com/office/powerpoint/2010/main" val="206509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156A-302E-10A2-54FC-D502431D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A3B1-D5BC-03D8-8BDA-4C000594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993" y="412728"/>
            <a:ext cx="5487968" cy="1154952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rgbClr val="00B050"/>
                </a:solidFill>
              </a:rPr>
              <a:t>Route</a:t>
            </a:r>
            <a:r>
              <a:rPr lang="en-GB" sz="6000" b="1" dirty="0"/>
              <a:t> to Health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58E56B3C-17B7-C850-3168-E235AA8BD749}"/>
              </a:ext>
            </a:extLst>
          </p:cNvPr>
          <p:cNvSpPr/>
          <p:nvPr/>
        </p:nvSpPr>
        <p:spPr>
          <a:xfrm>
            <a:off x="1953536" y="2870688"/>
            <a:ext cx="1751295" cy="291773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3200" b="1" dirty="0">
                <a:solidFill>
                  <a:schemeClr val="tx1"/>
                </a:solidFill>
                <a:latin typeface="Calibri" panose="020F0502020204030204"/>
              </a:rPr>
              <a:t>Internal  Factors</a:t>
            </a:r>
          </a:p>
          <a:p>
            <a:pPr algn="ctr" defTabSz="514350">
              <a:defRPr/>
            </a:pPr>
            <a:endParaRPr lang="en-GB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FBDC0E57-6DB2-30D4-BAA2-AFEE825454A6}"/>
              </a:ext>
            </a:extLst>
          </p:cNvPr>
          <p:cNvSpPr/>
          <p:nvPr/>
        </p:nvSpPr>
        <p:spPr>
          <a:xfrm>
            <a:off x="3943962" y="3491073"/>
            <a:ext cx="1751295" cy="22417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schemeClr val="tx1"/>
                </a:solidFill>
                <a:latin typeface="Calibri" panose="020F0502020204030204"/>
              </a:rPr>
              <a:t>External  Factors</a:t>
            </a: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AF0E99C-53AE-2F51-9027-0A65DCD7D877}"/>
              </a:ext>
            </a:extLst>
          </p:cNvPr>
          <p:cNvSpPr/>
          <p:nvPr/>
        </p:nvSpPr>
        <p:spPr>
          <a:xfrm>
            <a:off x="5854846" y="3846029"/>
            <a:ext cx="1418115" cy="18783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800" b="1" dirty="0">
                <a:solidFill>
                  <a:srgbClr val="2C2C2C"/>
                </a:solidFill>
                <a:latin typeface="Calibri" panose="020F0502020204030204"/>
              </a:rPr>
              <a:t>Inciting Event</a:t>
            </a:r>
          </a:p>
          <a:p>
            <a:pPr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dirty="0">
                <a:solidFill>
                  <a:srgbClr val="2C2C2C"/>
                </a:solidFill>
                <a:latin typeface="Calibri" panose="020F0502020204030204"/>
              </a:rPr>
              <a:t> change</a:t>
            </a:r>
          </a:p>
          <a:p>
            <a:pPr marL="128588" indent="-128588" defTabSz="514350">
              <a:buFontTx/>
              <a:buChar char="-"/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</p:txBody>
      </p:sp>
      <p:sp>
        <p:nvSpPr>
          <p:cNvPr id="10" name="Flowchart: Connector 6">
            <a:extLst>
              <a:ext uri="{FF2B5EF4-FFF2-40B4-BE49-F238E27FC236}">
                <a16:creationId xmlns:a16="http://schemas.microsoft.com/office/drawing/2014/main" id="{EED72B32-DAD4-293C-2EEC-E07CCF8FC538}"/>
              </a:ext>
            </a:extLst>
          </p:cNvPr>
          <p:cNvSpPr/>
          <p:nvPr/>
        </p:nvSpPr>
        <p:spPr>
          <a:xfrm>
            <a:off x="3383808" y="1686215"/>
            <a:ext cx="1751294" cy="128917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Predisposed</a:t>
            </a:r>
            <a:r>
              <a:rPr lang="en-GB" sz="10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CEE0700D-A3AF-8F6C-CAB4-BBC2D21BE938}"/>
              </a:ext>
            </a:extLst>
          </p:cNvPr>
          <p:cNvSpPr/>
          <p:nvPr/>
        </p:nvSpPr>
        <p:spPr>
          <a:xfrm>
            <a:off x="7463670" y="3639180"/>
            <a:ext cx="1527929" cy="20839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Addressing the </a:t>
            </a:r>
          </a:p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health problems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E00759-A8F6-3A3F-502F-7171FE27FE89}"/>
              </a:ext>
            </a:extLst>
          </p:cNvPr>
          <p:cNvCxnSpPr>
            <a:cxnSpLocks/>
          </p:cNvCxnSpPr>
          <p:nvPr/>
        </p:nvCxnSpPr>
        <p:spPr>
          <a:xfrm>
            <a:off x="4994780" y="3281045"/>
            <a:ext cx="642760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F54CDC-D8AF-68FC-BAFE-3772A619D1C1}"/>
              </a:ext>
            </a:extLst>
          </p:cNvPr>
          <p:cNvCxnSpPr>
            <a:cxnSpLocks/>
          </p:cNvCxnSpPr>
          <p:nvPr/>
        </p:nvCxnSpPr>
        <p:spPr>
          <a:xfrm>
            <a:off x="6336365" y="3281045"/>
            <a:ext cx="652818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27D4E5-CE64-03E7-A773-BE2F6198B5C6}"/>
              </a:ext>
            </a:extLst>
          </p:cNvPr>
          <p:cNvCxnSpPr>
            <a:cxnSpLocks/>
          </p:cNvCxnSpPr>
          <p:nvPr/>
        </p:nvCxnSpPr>
        <p:spPr>
          <a:xfrm>
            <a:off x="7896015" y="3281045"/>
            <a:ext cx="769026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652568-C5FE-480F-0F21-BC7B64EC5C8D}"/>
              </a:ext>
            </a:extLst>
          </p:cNvPr>
          <p:cNvCxnSpPr>
            <a:cxnSpLocks/>
          </p:cNvCxnSpPr>
          <p:nvPr/>
        </p:nvCxnSpPr>
        <p:spPr>
          <a:xfrm flipH="1">
            <a:off x="4904482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7DCEA6-C581-7A22-B610-0A623BE36D25}"/>
              </a:ext>
            </a:extLst>
          </p:cNvPr>
          <p:cNvCxnSpPr>
            <a:cxnSpLocks/>
          </p:cNvCxnSpPr>
          <p:nvPr/>
        </p:nvCxnSpPr>
        <p:spPr>
          <a:xfrm flipH="1">
            <a:off x="6415377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2C7404-897D-57D5-7BA9-2CEB5B0251DC}"/>
              </a:ext>
            </a:extLst>
          </p:cNvPr>
          <p:cNvCxnSpPr>
            <a:cxnSpLocks/>
          </p:cNvCxnSpPr>
          <p:nvPr/>
        </p:nvCxnSpPr>
        <p:spPr>
          <a:xfrm flipH="1">
            <a:off x="7927673" y="3598145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59C77E-8EEB-6060-FBF9-66344C346A78}"/>
              </a:ext>
            </a:extLst>
          </p:cNvPr>
          <p:cNvSpPr txBox="1"/>
          <p:nvPr/>
        </p:nvSpPr>
        <p:spPr>
          <a:xfrm>
            <a:off x="3367057" y="5788423"/>
            <a:ext cx="6244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GB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Meeuwisse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</a:t>
            </a:r>
          </a:p>
        </p:txBody>
      </p:sp>
      <p:sp>
        <p:nvSpPr>
          <p:cNvPr id="24" name="Flowchart: Connector 6">
            <a:extLst>
              <a:ext uri="{FF2B5EF4-FFF2-40B4-BE49-F238E27FC236}">
                <a16:creationId xmlns:a16="http://schemas.microsoft.com/office/drawing/2014/main" id="{52513B7C-30FC-1C45-54AB-73BC92FD8733}"/>
              </a:ext>
            </a:extLst>
          </p:cNvPr>
          <p:cNvSpPr/>
          <p:nvPr/>
        </p:nvSpPr>
        <p:spPr>
          <a:xfrm>
            <a:off x="5052497" y="2279850"/>
            <a:ext cx="1667994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Susceptible</a:t>
            </a:r>
            <a:endParaRPr lang="en-GB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owchart: Connector 6">
            <a:extLst>
              <a:ext uri="{FF2B5EF4-FFF2-40B4-BE49-F238E27FC236}">
                <a16:creationId xmlns:a16="http://schemas.microsoft.com/office/drawing/2014/main" id="{B7A859E1-8CCC-9E55-46A2-01EA059AAB31}"/>
              </a:ext>
            </a:extLst>
          </p:cNvPr>
          <p:cNvSpPr/>
          <p:nvPr/>
        </p:nvSpPr>
        <p:spPr>
          <a:xfrm>
            <a:off x="6662774" y="1133640"/>
            <a:ext cx="2566178" cy="22701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Health Problem</a:t>
            </a:r>
          </a:p>
        </p:txBody>
      </p:sp>
      <p:sp>
        <p:nvSpPr>
          <p:cNvPr id="26" name="Flowchart: Connector 6">
            <a:extLst>
              <a:ext uri="{FF2B5EF4-FFF2-40B4-BE49-F238E27FC236}">
                <a16:creationId xmlns:a16="http://schemas.microsoft.com/office/drawing/2014/main" id="{6A336C23-5B61-1664-3ABE-AD62DEA5ADDB}"/>
              </a:ext>
            </a:extLst>
          </p:cNvPr>
          <p:cNvSpPr/>
          <p:nvPr/>
        </p:nvSpPr>
        <p:spPr>
          <a:xfrm>
            <a:off x="9228976" y="2001738"/>
            <a:ext cx="1704467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Health Outcome</a:t>
            </a:r>
          </a:p>
        </p:txBody>
      </p:sp>
    </p:spTree>
    <p:extLst>
      <p:ext uri="{BB962C8B-B14F-4D97-AF65-F5344CB8AC3E}">
        <p14:creationId xmlns:p14="http://schemas.microsoft.com/office/powerpoint/2010/main" val="3992947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E85C6-2D7D-2391-064F-E9F8D5E1D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+mj-lt"/>
              </a:rPr>
              <a:t>Physical Health Agenda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Vertical Text Placeholder 2">
            <a:extLst>
              <a:ext uri="{FF2B5EF4-FFF2-40B4-BE49-F238E27FC236}">
                <a16:creationId xmlns:a16="http://schemas.microsoft.com/office/drawing/2014/main" id="{9756D604-A377-64A0-A89C-6342C7EE9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100524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99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C1413-5D24-0894-E4ED-ACA87C0D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-1341120"/>
            <a:ext cx="7497947" cy="911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6DC3-11FC-4B37-9746-CE2BD6C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993" y="503128"/>
            <a:ext cx="5487968" cy="1154952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Risks</a:t>
            </a:r>
            <a:r>
              <a:rPr lang="en-GB" sz="6000" b="1" dirty="0"/>
              <a:t> to Health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96280805-9994-3D44-A95E-DEA8C04F48A9}"/>
              </a:ext>
            </a:extLst>
          </p:cNvPr>
          <p:cNvSpPr/>
          <p:nvPr/>
        </p:nvSpPr>
        <p:spPr>
          <a:xfrm>
            <a:off x="1953536" y="2870688"/>
            <a:ext cx="1751295" cy="29177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3200" b="1" dirty="0">
                <a:solidFill>
                  <a:prstClr val="white"/>
                </a:solidFill>
                <a:latin typeface="Calibri" panose="020F0502020204030204"/>
              </a:rPr>
              <a:t>Internal  Factors</a:t>
            </a:r>
          </a:p>
          <a:p>
            <a:pPr algn="ctr" defTabSz="514350">
              <a:defRPr/>
            </a:pPr>
            <a:endParaRPr lang="en-GB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28393736-E3A8-CD40-82D2-31DB8638C356}"/>
              </a:ext>
            </a:extLst>
          </p:cNvPr>
          <p:cNvSpPr/>
          <p:nvPr/>
        </p:nvSpPr>
        <p:spPr>
          <a:xfrm>
            <a:off x="3943962" y="3491073"/>
            <a:ext cx="1751295" cy="2241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External  Factors</a:t>
            </a: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68755F03-C1AB-F44F-B6C6-74C478C95557}"/>
              </a:ext>
            </a:extLst>
          </p:cNvPr>
          <p:cNvSpPr/>
          <p:nvPr/>
        </p:nvSpPr>
        <p:spPr>
          <a:xfrm>
            <a:off x="5854846" y="3846029"/>
            <a:ext cx="1418115" cy="187833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800" b="1" dirty="0">
                <a:solidFill>
                  <a:srgbClr val="2C2C2C"/>
                </a:solidFill>
                <a:latin typeface="Calibri" panose="020F0502020204030204"/>
              </a:rPr>
              <a:t>Inciting Event</a:t>
            </a:r>
          </a:p>
          <a:p>
            <a:pPr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dirty="0">
                <a:solidFill>
                  <a:srgbClr val="2C2C2C"/>
                </a:solidFill>
                <a:latin typeface="Calibri" panose="020F0502020204030204"/>
              </a:rPr>
              <a:t> change</a:t>
            </a:r>
          </a:p>
          <a:p>
            <a:pPr marL="128588" indent="-128588" defTabSz="514350">
              <a:buFontTx/>
              <a:buChar char="-"/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</p:txBody>
      </p:sp>
      <p:sp>
        <p:nvSpPr>
          <p:cNvPr id="10" name="Flowchart: Connector 6">
            <a:extLst>
              <a:ext uri="{FF2B5EF4-FFF2-40B4-BE49-F238E27FC236}">
                <a16:creationId xmlns:a16="http://schemas.microsoft.com/office/drawing/2014/main" id="{EC0B226C-CD81-C94B-AE91-2C2F9BDE90DB}"/>
              </a:ext>
            </a:extLst>
          </p:cNvPr>
          <p:cNvSpPr/>
          <p:nvPr/>
        </p:nvSpPr>
        <p:spPr>
          <a:xfrm>
            <a:off x="3383808" y="1686215"/>
            <a:ext cx="1751294" cy="128917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Predisposed</a:t>
            </a:r>
            <a:r>
              <a:rPr lang="en-GB" sz="10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BC650343-1FA0-0A4F-984A-DBD663CBAF51}"/>
              </a:ext>
            </a:extLst>
          </p:cNvPr>
          <p:cNvSpPr/>
          <p:nvPr/>
        </p:nvSpPr>
        <p:spPr>
          <a:xfrm>
            <a:off x="7463670" y="3639180"/>
            <a:ext cx="1527929" cy="20839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Addressing the </a:t>
            </a:r>
          </a:p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health problems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7DEC932-53E8-2341-BC2D-5C853A60EF97}"/>
              </a:ext>
            </a:extLst>
          </p:cNvPr>
          <p:cNvCxnSpPr>
            <a:cxnSpLocks/>
          </p:cNvCxnSpPr>
          <p:nvPr/>
        </p:nvCxnSpPr>
        <p:spPr>
          <a:xfrm>
            <a:off x="4994780" y="3281045"/>
            <a:ext cx="642760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35501B-F355-3E41-907A-D1541781D74D}"/>
              </a:ext>
            </a:extLst>
          </p:cNvPr>
          <p:cNvCxnSpPr>
            <a:cxnSpLocks/>
          </p:cNvCxnSpPr>
          <p:nvPr/>
        </p:nvCxnSpPr>
        <p:spPr>
          <a:xfrm>
            <a:off x="6336365" y="3281045"/>
            <a:ext cx="652818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8A4C3C-9E2E-524B-8D26-C7235B463DF8}"/>
              </a:ext>
            </a:extLst>
          </p:cNvPr>
          <p:cNvCxnSpPr>
            <a:cxnSpLocks/>
          </p:cNvCxnSpPr>
          <p:nvPr/>
        </p:nvCxnSpPr>
        <p:spPr>
          <a:xfrm>
            <a:off x="7896015" y="3281045"/>
            <a:ext cx="769026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553262-07A0-0F44-B1FE-1675C4A09756}"/>
              </a:ext>
            </a:extLst>
          </p:cNvPr>
          <p:cNvCxnSpPr>
            <a:cxnSpLocks/>
          </p:cNvCxnSpPr>
          <p:nvPr/>
        </p:nvCxnSpPr>
        <p:spPr>
          <a:xfrm flipH="1">
            <a:off x="4904482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37A1BD-AE1D-944C-BCB6-C192A242801F}"/>
              </a:ext>
            </a:extLst>
          </p:cNvPr>
          <p:cNvCxnSpPr>
            <a:cxnSpLocks/>
          </p:cNvCxnSpPr>
          <p:nvPr/>
        </p:nvCxnSpPr>
        <p:spPr>
          <a:xfrm flipH="1">
            <a:off x="6415377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1454DB-7FBC-6742-A129-12C9E8A79942}"/>
              </a:ext>
            </a:extLst>
          </p:cNvPr>
          <p:cNvCxnSpPr>
            <a:cxnSpLocks/>
          </p:cNvCxnSpPr>
          <p:nvPr/>
        </p:nvCxnSpPr>
        <p:spPr>
          <a:xfrm flipH="1">
            <a:off x="7927673" y="3598145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A061CD-EF26-9643-A1F0-50C7A6560429}"/>
              </a:ext>
            </a:extLst>
          </p:cNvPr>
          <p:cNvSpPr txBox="1"/>
          <p:nvPr/>
        </p:nvSpPr>
        <p:spPr>
          <a:xfrm>
            <a:off x="3367057" y="5788423"/>
            <a:ext cx="6244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GB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Meeuwisse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</a:t>
            </a:r>
          </a:p>
        </p:txBody>
      </p:sp>
      <p:sp>
        <p:nvSpPr>
          <p:cNvPr id="24" name="Flowchart: Connector 6">
            <a:extLst>
              <a:ext uri="{FF2B5EF4-FFF2-40B4-BE49-F238E27FC236}">
                <a16:creationId xmlns:a16="http://schemas.microsoft.com/office/drawing/2014/main" id="{DA172618-18C7-48F5-A6E1-D35DE90703E7}"/>
              </a:ext>
            </a:extLst>
          </p:cNvPr>
          <p:cNvSpPr/>
          <p:nvPr/>
        </p:nvSpPr>
        <p:spPr>
          <a:xfrm>
            <a:off x="5052497" y="2279850"/>
            <a:ext cx="1667994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Susceptible</a:t>
            </a:r>
            <a:endParaRPr lang="en-GB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owchart: Connector 6">
            <a:extLst>
              <a:ext uri="{FF2B5EF4-FFF2-40B4-BE49-F238E27FC236}">
                <a16:creationId xmlns:a16="http://schemas.microsoft.com/office/drawing/2014/main" id="{739243E2-04C0-4730-A9EF-A2DAE9992016}"/>
              </a:ext>
            </a:extLst>
          </p:cNvPr>
          <p:cNvSpPr/>
          <p:nvPr/>
        </p:nvSpPr>
        <p:spPr>
          <a:xfrm>
            <a:off x="6662774" y="1133640"/>
            <a:ext cx="2566178" cy="22701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Health Problem</a:t>
            </a:r>
          </a:p>
        </p:txBody>
      </p:sp>
      <p:sp>
        <p:nvSpPr>
          <p:cNvPr id="26" name="Flowchart: Connector 6">
            <a:extLst>
              <a:ext uri="{FF2B5EF4-FFF2-40B4-BE49-F238E27FC236}">
                <a16:creationId xmlns:a16="http://schemas.microsoft.com/office/drawing/2014/main" id="{83107191-ED60-44A7-96B5-DC4DA5D8D3D4}"/>
              </a:ext>
            </a:extLst>
          </p:cNvPr>
          <p:cNvSpPr/>
          <p:nvPr/>
        </p:nvSpPr>
        <p:spPr>
          <a:xfrm>
            <a:off x="9228976" y="2001738"/>
            <a:ext cx="1704467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Health Outcome</a:t>
            </a:r>
          </a:p>
        </p:txBody>
      </p:sp>
    </p:spTree>
    <p:extLst>
      <p:ext uri="{BB962C8B-B14F-4D97-AF65-F5344CB8AC3E}">
        <p14:creationId xmlns:p14="http://schemas.microsoft.com/office/powerpoint/2010/main" val="2803799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601531" y="965915"/>
          <a:ext cx="3834245" cy="53380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1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2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7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27" marR="33827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Sudden increase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 in playing time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6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27" marR="33827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544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en-GB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827" marR="33827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49" name="Picture 6" descr="stopwatch-34108_64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77" y="974725"/>
            <a:ext cx="4271912" cy="532926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27601" y="620782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10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GB" altLang="en-US" sz="1100"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lang="en-GB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33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34862" y="991673"/>
          <a:ext cx="8023538" cy="4675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5031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Introduction of new repertoire with different technical demands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3" name="Picture 2" descr="dictionar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3" y="1772815"/>
            <a:ext cx="3728701" cy="266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8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511381" y="798490"/>
          <a:ext cx="7585656" cy="4893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7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7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9397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4000" dirty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rgbClr val="002060"/>
                          </a:solidFill>
                          <a:effectLst/>
                        </a:rPr>
                        <a:t>Stress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1" name="Picture 3" descr="stres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3" y="1289117"/>
            <a:ext cx="3594813" cy="338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742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82515" y="611772"/>
          <a:ext cx="8596667" cy="5363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8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3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</a:rPr>
                        <a:t>Something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</a:rPr>
                        <a:t>to do with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effectLst/>
                        </a:rPr>
                        <a:t> ergonomics/ biomechanics/ posture/ position when playing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Content Placeholder 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90" y="1183681"/>
            <a:ext cx="3418218" cy="46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15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323A8-3382-10D6-8940-18936D36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CCAE2-0395-591F-0EC4-F5B63EC5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993" y="425359"/>
            <a:ext cx="5487968" cy="1117420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00B050"/>
                </a:solidFill>
              </a:rPr>
              <a:t>Route </a:t>
            </a:r>
            <a:r>
              <a:rPr lang="en-GB" sz="6000" b="1" dirty="0"/>
              <a:t>to Health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B90EA832-18B1-4F85-0250-47773D7F51EA}"/>
              </a:ext>
            </a:extLst>
          </p:cNvPr>
          <p:cNvSpPr/>
          <p:nvPr/>
        </p:nvSpPr>
        <p:spPr>
          <a:xfrm>
            <a:off x="1953536" y="2870688"/>
            <a:ext cx="1751295" cy="29177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3200" b="1" dirty="0">
                <a:solidFill>
                  <a:schemeClr val="tx1"/>
                </a:solidFill>
                <a:latin typeface="Calibri" panose="020F0502020204030204"/>
              </a:rPr>
              <a:t>Internal  Factors</a:t>
            </a:r>
          </a:p>
          <a:p>
            <a:pPr algn="ctr" defTabSz="514350">
              <a:defRPr/>
            </a:pPr>
            <a:endParaRPr lang="en-GB" sz="3200" b="1" dirty="0">
              <a:solidFill>
                <a:schemeClr val="tx1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/>
              </a:rPr>
              <a:t>E</a:t>
            </a:r>
            <a:r>
              <a:rPr lang="en-GB" sz="2000" b="1" dirty="0">
                <a:solidFill>
                  <a:schemeClr val="tx1"/>
                </a:solidFill>
                <a:latin typeface="Calibri" panose="020F0502020204030204"/>
              </a:rPr>
              <a:t>VERYTHING</a:t>
            </a:r>
            <a:r>
              <a:rPr lang="en-GB" sz="2400" b="1" dirty="0">
                <a:solidFill>
                  <a:schemeClr val="tx1"/>
                </a:solidFill>
                <a:latin typeface="Calibri" panose="020F0502020204030204"/>
              </a:rPr>
              <a:t> about you!</a:t>
            </a:r>
            <a:endParaRPr lang="en-GB" sz="20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1B172E79-E017-0D0F-639D-8EE6AC75E9BD}"/>
              </a:ext>
            </a:extLst>
          </p:cNvPr>
          <p:cNvSpPr/>
          <p:nvPr/>
        </p:nvSpPr>
        <p:spPr>
          <a:xfrm>
            <a:off x="3943962" y="3491073"/>
            <a:ext cx="1751295" cy="224175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External  Factors</a:t>
            </a: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8A7B1BA7-B0CB-1F8E-380B-6DB18DBFA852}"/>
              </a:ext>
            </a:extLst>
          </p:cNvPr>
          <p:cNvSpPr/>
          <p:nvPr/>
        </p:nvSpPr>
        <p:spPr>
          <a:xfrm>
            <a:off x="5854846" y="3846029"/>
            <a:ext cx="1418115" cy="18783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800" b="1" dirty="0">
                <a:solidFill>
                  <a:srgbClr val="2C2C2C"/>
                </a:solidFill>
                <a:latin typeface="Calibri" panose="020F0502020204030204"/>
              </a:rPr>
              <a:t>Inciting Event</a:t>
            </a:r>
          </a:p>
          <a:p>
            <a:pPr defTabSz="514350"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algn="ctr" defTabSz="514350">
              <a:defRPr/>
            </a:pPr>
            <a:r>
              <a:rPr lang="en-GB" sz="2400" dirty="0">
                <a:solidFill>
                  <a:srgbClr val="2C2C2C"/>
                </a:solidFill>
                <a:latin typeface="Calibri" panose="020F0502020204030204"/>
              </a:rPr>
              <a:t> change</a:t>
            </a:r>
          </a:p>
          <a:p>
            <a:pPr marL="128588" indent="-128588" defTabSz="514350">
              <a:buFontTx/>
              <a:buChar char="-"/>
              <a:defRPr/>
            </a:pPr>
            <a:endParaRPr lang="en-GB" sz="1500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  <a:p>
            <a:pPr marL="160735" indent="-160735" defTabSz="514350">
              <a:buFont typeface="Arial" panose="020B0604020202020204" pitchFamily="34" charset="0"/>
              <a:buChar char="•"/>
              <a:defRPr/>
            </a:pPr>
            <a:endParaRPr lang="en-GB" sz="675" dirty="0">
              <a:solidFill>
                <a:srgbClr val="2C2C2C"/>
              </a:solidFill>
              <a:latin typeface="Calibri" panose="020F0502020204030204"/>
            </a:endParaRPr>
          </a:p>
        </p:txBody>
      </p:sp>
      <p:sp>
        <p:nvSpPr>
          <p:cNvPr id="10" name="Flowchart: Connector 6">
            <a:extLst>
              <a:ext uri="{FF2B5EF4-FFF2-40B4-BE49-F238E27FC236}">
                <a16:creationId xmlns:a16="http://schemas.microsoft.com/office/drawing/2014/main" id="{2E2E6888-9046-7A5D-E219-03A26D0788BD}"/>
              </a:ext>
            </a:extLst>
          </p:cNvPr>
          <p:cNvSpPr/>
          <p:nvPr/>
        </p:nvSpPr>
        <p:spPr>
          <a:xfrm>
            <a:off x="3383808" y="1686215"/>
            <a:ext cx="1751294" cy="1289171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Predisposed</a:t>
            </a:r>
            <a:r>
              <a:rPr lang="en-GB" sz="105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3" name="Rectangle: Rounded Corners 9">
            <a:extLst>
              <a:ext uri="{FF2B5EF4-FFF2-40B4-BE49-F238E27FC236}">
                <a16:creationId xmlns:a16="http://schemas.microsoft.com/office/drawing/2014/main" id="{0102A68B-E4CC-F89F-00AB-2AC1BDC569B0}"/>
              </a:ext>
            </a:extLst>
          </p:cNvPr>
          <p:cNvSpPr/>
          <p:nvPr/>
        </p:nvSpPr>
        <p:spPr>
          <a:xfrm>
            <a:off x="7463670" y="3639180"/>
            <a:ext cx="1527929" cy="208391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Addressing the </a:t>
            </a:r>
          </a:p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 health problems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5C53B3-10A7-598D-3A37-3A288652ECC9}"/>
              </a:ext>
            </a:extLst>
          </p:cNvPr>
          <p:cNvCxnSpPr>
            <a:cxnSpLocks/>
          </p:cNvCxnSpPr>
          <p:nvPr/>
        </p:nvCxnSpPr>
        <p:spPr>
          <a:xfrm>
            <a:off x="4994780" y="3281045"/>
            <a:ext cx="642760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CFB22C-0159-564F-9E18-E8208EA746A2}"/>
              </a:ext>
            </a:extLst>
          </p:cNvPr>
          <p:cNvCxnSpPr>
            <a:cxnSpLocks/>
          </p:cNvCxnSpPr>
          <p:nvPr/>
        </p:nvCxnSpPr>
        <p:spPr>
          <a:xfrm>
            <a:off x="6336365" y="3281045"/>
            <a:ext cx="652818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A72C8C-BA3B-BF0E-0ABC-430EFCC80E42}"/>
              </a:ext>
            </a:extLst>
          </p:cNvPr>
          <p:cNvCxnSpPr>
            <a:cxnSpLocks/>
          </p:cNvCxnSpPr>
          <p:nvPr/>
        </p:nvCxnSpPr>
        <p:spPr>
          <a:xfrm>
            <a:off x="7896015" y="3281045"/>
            <a:ext cx="769026" cy="0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D57A4A-A5DD-0AB6-8002-6DC12BAE9DE6}"/>
              </a:ext>
            </a:extLst>
          </p:cNvPr>
          <p:cNvCxnSpPr>
            <a:cxnSpLocks/>
          </p:cNvCxnSpPr>
          <p:nvPr/>
        </p:nvCxnSpPr>
        <p:spPr>
          <a:xfrm flipH="1">
            <a:off x="4904482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F586C3-94FE-29C9-0D57-B2D2F404B92E}"/>
              </a:ext>
            </a:extLst>
          </p:cNvPr>
          <p:cNvCxnSpPr>
            <a:cxnSpLocks/>
          </p:cNvCxnSpPr>
          <p:nvPr/>
        </p:nvCxnSpPr>
        <p:spPr>
          <a:xfrm flipH="1">
            <a:off x="6415377" y="3586956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17CB7F-C17A-F2D4-4F09-FF0D138BD648}"/>
              </a:ext>
            </a:extLst>
          </p:cNvPr>
          <p:cNvCxnSpPr>
            <a:cxnSpLocks/>
          </p:cNvCxnSpPr>
          <p:nvPr/>
        </p:nvCxnSpPr>
        <p:spPr>
          <a:xfrm flipH="1">
            <a:off x="7927673" y="3598145"/>
            <a:ext cx="3" cy="22834"/>
          </a:xfrm>
          <a:prstGeom prst="straightConnector1">
            <a:avLst/>
          </a:prstGeom>
          <a:ln>
            <a:solidFill>
              <a:srgbClr val="43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3CA5CF-F213-C57C-5177-C89E8DA22C0A}"/>
              </a:ext>
            </a:extLst>
          </p:cNvPr>
          <p:cNvSpPr txBox="1"/>
          <p:nvPr/>
        </p:nvSpPr>
        <p:spPr>
          <a:xfrm>
            <a:off x="3367057" y="5788423"/>
            <a:ext cx="62445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from: </a:t>
            </a:r>
            <a:r>
              <a:rPr lang="en-GB" sz="10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Meeuwisse</a:t>
            </a:r>
            <a:r>
              <a:rPr lang="en-GB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2007</a:t>
            </a:r>
          </a:p>
        </p:txBody>
      </p:sp>
      <p:sp>
        <p:nvSpPr>
          <p:cNvPr id="24" name="Flowchart: Connector 6">
            <a:extLst>
              <a:ext uri="{FF2B5EF4-FFF2-40B4-BE49-F238E27FC236}">
                <a16:creationId xmlns:a16="http://schemas.microsoft.com/office/drawing/2014/main" id="{98278215-E3B2-5FAF-BC1E-E036D0E40FB4}"/>
              </a:ext>
            </a:extLst>
          </p:cNvPr>
          <p:cNvSpPr/>
          <p:nvPr/>
        </p:nvSpPr>
        <p:spPr>
          <a:xfrm>
            <a:off x="5052497" y="2279850"/>
            <a:ext cx="1667994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1600" dirty="0">
                <a:solidFill>
                  <a:prstClr val="white"/>
                </a:solidFill>
                <a:latin typeface="Calibri" panose="020F0502020204030204"/>
              </a:rPr>
              <a:t>Susceptible</a:t>
            </a:r>
            <a:endParaRPr lang="en-GB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lowchart: Connector 6">
            <a:extLst>
              <a:ext uri="{FF2B5EF4-FFF2-40B4-BE49-F238E27FC236}">
                <a16:creationId xmlns:a16="http://schemas.microsoft.com/office/drawing/2014/main" id="{67F997DD-DDD2-41A1-2667-F82C0AFC0201}"/>
              </a:ext>
            </a:extLst>
          </p:cNvPr>
          <p:cNvSpPr/>
          <p:nvPr/>
        </p:nvSpPr>
        <p:spPr>
          <a:xfrm>
            <a:off x="6662774" y="1133640"/>
            <a:ext cx="2566178" cy="227016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800" b="1" dirty="0">
                <a:solidFill>
                  <a:prstClr val="white"/>
                </a:solidFill>
                <a:latin typeface="Calibri" panose="020F0502020204030204"/>
              </a:rPr>
              <a:t>Health Problem</a:t>
            </a:r>
          </a:p>
        </p:txBody>
      </p:sp>
      <p:sp>
        <p:nvSpPr>
          <p:cNvPr id="26" name="Flowchart: Connector 6">
            <a:extLst>
              <a:ext uri="{FF2B5EF4-FFF2-40B4-BE49-F238E27FC236}">
                <a16:creationId xmlns:a16="http://schemas.microsoft.com/office/drawing/2014/main" id="{FD458DBC-11E3-4654-C321-DA3040758F2C}"/>
              </a:ext>
            </a:extLst>
          </p:cNvPr>
          <p:cNvSpPr/>
          <p:nvPr/>
        </p:nvSpPr>
        <p:spPr>
          <a:xfrm>
            <a:off x="9228976" y="2001738"/>
            <a:ext cx="1704467" cy="1279307"/>
          </a:xfrm>
          <a:prstGeom prst="flowChartConnector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GB" sz="2000" dirty="0">
                <a:solidFill>
                  <a:prstClr val="white"/>
                </a:solidFill>
                <a:latin typeface="Calibri" panose="020F0502020204030204"/>
              </a:rPr>
              <a:t>Health Outcome</a:t>
            </a:r>
          </a:p>
        </p:txBody>
      </p:sp>
    </p:spTree>
    <p:extLst>
      <p:ext uri="{BB962C8B-B14F-4D97-AF65-F5344CB8AC3E}">
        <p14:creationId xmlns:p14="http://schemas.microsoft.com/office/powerpoint/2010/main" val="13181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</TotalTime>
  <Words>481</Words>
  <Application>Microsoft Macintosh PowerPoint</Application>
  <PresentationFormat>Widescreen</PresentationFormat>
  <Paragraphs>212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Arial</vt:lpstr>
      <vt:lpstr>Bradley Hand ITC</vt:lpstr>
      <vt:lpstr>Calibri</vt:lpstr>
      <vt:lpstr>pg-5ff3</vt:lpstr>
      <vt:lpstr>Trebuchet MS</vt:lpstr>
      <vt:lpstr>Wingdings</vt:lpstr>
      <vt:lpstr>Wingdings 3</vt:lpstr>
      <vt:lpstr>Facet</vt:lpstr>
      <vt:lpstr>The Physical Health Agenda for Musicians</vt:lpstr>
      <vt:lpstr>PowerPoint Presentation</vt:lpstr>
      <vt:lpstr>PowerPoint Presentation</vt:lpstr>
      <vt:lpstr>Risks to Health</vt:lpstr>
      <vt:lpstr>PowerPoint Presentation</vt:lpstr>
      <vt:lpstr>PowerPoint Presentation</vt:lpstr>
      <vt:lpstr>PowerPoint Presentation</vt:lpstr>
      <vt:lpstr>PowerPoint Presentation</vt:lpstr>
      <vt:lpstr>Route to Health</vt:lpstr>
      <vt:lpstr>The Musical Athlete</vt:lpstr>
      <vt:lpstr>Top Tips for Performers from Dance and Sports Science  </vt:lpstr>
      <vt:lpstr>Daily  </vt:lpstr>
      <vt:lpstr>PowerPoint Presentation</vt:lpstr>
      <vt:lpstr>Longer Term  The Benefits to playing/performing of  increasing your physical condition: </vt:lpstr>
      <vt:lpstr>Route to Health</vt:lpstr>
      <vt:lpstr>Load Management</vt:lpstr>
      <vt:lpstr>Playing Load</vt:lpstr>
      <vt:lpstr>Additional Loads</vt:lpstr>
      <vt:lpstr>Additional Loads</vt:lpstr>
      <vt:lpstr>Relevance of the Physical Health  Agenda</vt:lpstr>
      <vt:lpstr>Route to Health</vt:lpstr>
      <vt:lpstr>Physical Health Agenda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Upjohn</dc:creator>
  <cp:lastModifiedBy>Anna McNeil</cp:lastModifiedBy>
  <cp:revision>2</cp:revision>
  <dcterms:created xsi:type="dcterms:W3CDTF">2026-02-24T12:00:15Z</dcterms:created>
  <dcterms:modified xsi:type="dcterms:W3CDTF">2026-02-26T10:58:02Z</dcterms:modified>
</cp:coreProperties>
</file>