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746" r:id="rId4"/>
    <p:sldId id="260" r:id="rId5"/>
    <p:sldId id="261" r:id="rId6"/>
    <p:sldId id="74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E388-B0D6-4BE2-B6EF-927C7C3AA54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A736D-46A4-468B-97FE-5B56362D0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94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dirty="0"/>
              <a:t>Why this is important . </a:t>
            </a:r>
          </a:p>
          <a:p>
            <a:r>
              <a:rPr lang="en-GB" sz="3600" dirty="0"/>
              <a:t>And relevant </a:t>
            </a:r>
          </a:p>
          <a:p>
            <a:r>
              <a:rPr lang="en-GB" sz="3600" dirty="0"/>
              <a:t>To Maximise /optimise physical preparedness, for the physical demands performing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A48AA5-CB3F-47AD-A06E-86E5C39935D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9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E4135-1648-3184-D378-89C6DE13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294" y="13716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GB" sz="5300" b="1" dirty="0">
                <a:solidFill>
                  <a:srgbClr val="0070C0"/>
                </a:solidFill>
              </a:rPr>
              <a:t>Creative Health at </a:t>
            </a:r>
            <a:br>
              <a:rPr lang="en-GB" sz="5300" b="1" dirty="0">
                <a:solidFill>
                  <a:srgbClr val="0070C0"/>
                </a:solidFill>
              </a:rPr>
            </a:br>
            <a:r>
              <a:rPr lang="en-GB" sz="5300" b="1" dirty="0">
                <a:solidFill>
                  <a:srgbClr val="0070C0"/>
                </a:solidFill>
              </a:rPr>
              <a:t>Royal Liverpool Philharmonic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3E915-FCDA-46CD-4E1A-902DEB9A1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454" y="1813560"/>
            <a:ext cx="10554546" cy="504444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Since 2008 the Music and Health programmes has connected with over </a:t>
            </a:r>
            <a:r>
              <a:rPr lang="en-GB" sz="2400" b="1" dirty="0">
                <a:solidFill>
                  <a:srgbClr val="FF0000"/>
                </a:solidFill>
              </a:rPr>
              <a:t>33,500</a:t>
            </a:r>
            <a:r>
              <a:rPr lang="en-GB" sz="2400" dirty="0"/>
              <a:t> individuals in </a:t>
            </a:r>
            <a:r>
              <a:rPr lang="en-GB" sz="2400" b="1" dirty="0">
                <a:solidFill>
                  <a:srgbClr val="FF0000"/>
                </a:solidFill>
              </a:rPr>
              <a:t>30 </a:t>
            </a:r>
            <a:r>
              <a:rPr lang="en-GB" sz="2400" dirty="0"/>
              <a:t>different types of health and community care spaces across the Liverpool City Region,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b="1" dirty="0"/>
              <a:t>91% said they had experienced increased self-esteem </a:t>
            </a:r>
            <a:endParaRPr lang="en-GB" sz="2400" dirty="0"/>
          </a:p>
          <a:p>
            <a:r>
              <a:rPr lang="en-GB" sz="2400" b="1" dirty="0"/>
              <a:t>90% of participants attended to meet others and boost their mood</a:t>
            </a:r>
            <a:endParaRPr lang="en-GB" sz="2400" dirty="0"/>
          </a:p>
          <a:p>
            <a:r>
              <a:rPr lang="en-GB" sz="2400" b="1" dirty="0"/>
              <a:t>86% of participants reported activities improved their mood and supported their everyday living </a:t>
            </a:r>
            <a:endParaRPr lang="en-GB" sz="2400" dirty="0"/>
          </a:p>
          <a:p>
            <a:r>
              <a:rPr lang="en-GB" sz="2400" b="1" dirty="0"/>
              <a:t>75% said the programme positively impacted their confidence </a:t>
            </a:r>
            <a:endParaRPr lang="en-GB" sz="2400" dirty="0"/>
          </a:p>
          <a:p>
            <a:r>
              <a:rPr lang="en-GB" sz="2400" b="1" dirty="0"/>
              <a:t>60% of patients said the programme helped reduce anxiety 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44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6CACD-AB3A-C075-C20A-E5BBCB3A9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1072706" cy="195072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solidFill>
                  <a:srgbClr val="0070C0"/>
                </a:solidFill>
              </a:rPr>
              <a:t>Benefits to Participants are clear.</a:t>
            </a:r>
            <a:br>
              <a:rPr lang="en-GB" sz="4800" b="1" dirty="0">
                <a:solidFill>
                  <a:srgbClr val="0070C0"/>
                </a:solidFill>
              </a:rPr>
            </a:br>
            <a:br>
              <a:rPr lang="en-GB" sz="4800" b="1" dirty="0">
                <a:solidFill>
                  <a:srgbClr val="0070C0"/>
                </a:solidFill>
              </a:rPr>
            </a:br>
            <a:r>
              <a:rPr lang="en-GB" sz="4800" b="1" dirty="0">
                <a:solidFill>
                  <a:srgbClr val="0070C0"/>
                </a:solidFill>
              </a:rPr>
              <a:t>Risks to Creative Practitioners are hidden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FF578-473D-1855-3346-18CFEFD2C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1513" y="3429000"/>
            <a:ext cx="8596668" cy="21537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/>
              <a:t>75% of Performers are likely to have  a work-related health problem that impacts  their career</a:t>
            </a:r>
          </a:p>
        </p:txBody>
      </p:sp>
    </p:spTree>
    <p:extLst>
      <p:ext uri="{BB962C8B-B14F-4D97-AF65-F5344CB8AC3E}">
        <p14:creationId xmlns:p14="http://schemas.microsoft.com/office/powerpoint/2010/main" val="250180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FC1413-5D24-0894-E4ED-ACA87C0D4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00" y="-1341120"/>
            <a:ext cx="7497947" cy="911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484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4D326-222C-E5A8-68AF-D78D453C6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dirty="0">
                <a:solidFill>
                  <a:schemeClr val="accent2"/>
                </a:solidFill>
              </a:rPr>
              <a:t>Necessary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5CECE-7878-9F4A-2BF7-16D245D1F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9721"/>
            <a:ext cx="10280226" cy="45478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/>
              <a:t>Incorporating and embedding teaching about wellbeing within the music education curriculum.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My Doctoral Findings                                                                 (from a project based at The Purcell School):</a:t>
            </a:r>
          </a:p>
          <a:p>
            <a:r>
              <a:rPr lang="en-GB" sz="2800" dirty="0"/>
              <a:t>Things that are assessed are paid attention to:  </a:t>
            </a:r>
          </a:p>
          <a:p>
            <a:r>
              <a:rPr lang="en-GB" sz="2800" dirty="0"/>
              <a:t>and  it makes sense to include something about wellbeing within the  music education assessment process</a:t>
            </a:r>
          </a:p>
        </p:txBody>
      </p:sp>
    </p:spTree>
    <p:extLst>
      <p:ext uri="{BB962C8B-B14F-4D97-AF65-F5344CB8AC3E}">
        <p14:creationId xmlns:p14="http://schemas.microsoft.com/office/powerpoint/2010/main" val="1362082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C58FC-5610-CEFB-9005-BA18BDCD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accent2"/>
                </a:solidFill>
              </a:rPr>
              <a:t>Change Projects: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27D09-EDE0-D1F0-5453-80A1CEC0E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9721"/>
            <a:ext cx="11331786" cy="4471642"/>
          </a:xfrm>
        </p:spPr>
        <p:txBody>
          <a:bodyPr>
            <a:noAutofit/>
          </a:bodyPr>
          <a:lstStyle/>
          <a:p>
            <a:r>
              <a:rPr lang="en-GB" sz="3200" b="1" dirty="0"/>
              <a:t>Royal College of Music Junior Dept. </a:t>
            </a:r>
          </a:p>
          <a:p>
            <a:pPr marL="0" indent="0">
              <a:buNone/>
            </a:pPr>
            <a:r>
              <a:rPr lang="en-GB" sz="3200" dirty="0"/>
              <a:t> Simple information about strategies to maintain musculoskeletal wellbeing is embedded within the curriculum and formally assessed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b="1" dirty="0"/>
              <a:t>Royal Liverpool Philharmonic / Music Opportunities Pilot. </a:t>
            </a:r>
          </a:p>
          <a:p>
            <a:pPr marL="0" indent="0">
              <a:buNone/>
            </a:pPr>
            <a:r>
              <a:rPr lang="en-GB" sz="3200" dirty="0"/>
              <a:t>To incorporate within  classroom and instrument teaching</a:t>
            </a:r>
          </a:p>
        </p:txBody>
      </p:sp>
    </p:spTree>
    <p:extLst>
      <p:ext uri="{BB962C8B-B14F-4D97-AF65-F5344CB8AC3E}">
        <p14:creationId xmlns:p14="http://schemas.microsoft.com/office/powerpoint/2010/main" val="2197857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17CE3-947A-D17B-1C37-F576027FB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accent2"/>
                </a:solidFill>
              </a:rPr>
              <a:t>Personal Reflections: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4DBCA-5AB0-F7A2-C04D-52D27E308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386906" cy="4545011"/>
          </a:xfrm>
        </p:spPr>
        <p:txBody>
          <a:bodyPr>
            <a:normAutofit fontScale="92500" lnSpcReduction="10000"/>
          </a:bodyPr>
          <a:lstStyle/>
          <a:p>
            <a:r>
              <a:rPr lang="en-GB" sz="4000" dirty="0"/>
              <a:t>The need to incorporate /embed </a:t>
            </a:r>
          </a:p>
          <a:p>
            <a:pPr marL="0" indent="0">
              <a:buNone/>
            </a:pPr>
            <a:r>
              <a:rPr lang="en-GB" sz="4000" dirty="0"/>
              <a:t> ‘wellbeing’ &amp; ‘care of the self’</a:t>
            </a:r>
          </a:p>
          <a:p>
            <a:pPr marL="0" indent="0">
              <a:buNone/>
            </a:pPr>
            <a:r>
              <a:rPr lang="en-GB" sz="4000" dirty="0"/>
              <a:t>into the education curriculum of Creative Practitioners.</a:t>
            </a:r>
          </a:p>
          <a:p>
            <a:pPr marL="0" indent="0" algn="ctr">
              <a:buNone/>
            </a:pPr>
            <a:r>
              <a:rPr lang="en-GB" sz="4000" dirty="0"/>
              <a:t>- Mental Health</a:t>
            </a:r>
          </a:p>
          <a:p>
            <a:pPr marL="0" indent="0" algn="ctr">
              <a:buNone/>
            </a:pPr>
            <a:r>
              <a:rPr lang="en-GB" sz="4000" dirty="0"/>
              <a:t> - Physical Health</a:t>
            </a:r>
          </a:p>
          <a:p>
            <a:pPr marL="0" indent="0" algn="ctr">
              <a:buNone/>
            </a:pPr>
            <a:r>
              <a:rPr lang="en-GB" sz="4000"/>
              <a:t> - </a:t>
            </a:r>
            <a:r>
              <a:rPr lang="en-GB" sz="4000" dirty="0"/>
              <a:t>Hearing Health</a:t>
            </a:r>
          </a:p>
        </p:txBody>
      </p:sp>
    </p:spTree>
    <p:extLst>
      <p:ext uri="{BB962C8B-B14F-4D97-AF65-F5344CB8AC3E}">
        <p14:creationId xmlns:p14="http://schemas.microsoft.com/office/powerpoint/2010/main" val="5487682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270</Words>
  <Application>Microsoft Macintosh PowerPoint</Application>
  <PresentationFormat>Widescreen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Trebuchet MS</vt:lpstr>
      <vt:lpstr>Wingdings 3</vt:lpstr>
      <vt:lpstr>Facet</vt:lpstr>
      <vt:lpstr>Creative Health at  Royal Liverpool Philharmonic </vt:lpstr>
      <vt:lpstr>Benefits to Participants are clear.  Risks to Creative Practitioners are hidden</vt:lpstr>
      <vt:lpstr>PowerPoint Presentation</vt:lpstr>
      <vt:lpstr>Necessary Change</vt:lpstr>
      <vt:lpstr>Change Projects: </vt:lpstr>
      <vt:lpstr>Personal Reflections: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Upjohn</dc:creator>
  <cp:lastModifiedBy>Anna McNeil</cp:lastModifiedBy>
  <cp:revision>4</cp:revision>
  <dcterms:created xsi:type="dcterms:W3CDTF">2026-02-23T13:43:59Z</dcterms:created>
  <dcterms:modified xsi:type="dcterms:W3CDTF">2026-02-26T10:55:29Z</dcterms:modified>
</cp:coreProperties>
</file>