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Lato" panose="020F0502020204030203" pitchFamily="34" charset="0"/>
      <p:regular r:id="rId9"/>
      <p:bold r:id="rId10"/>
      <p:italic r:id="rId11"/>
      <p:boldItalic r:id="rId12"/>
    </p:embeddedFont>
    <p:embeddedFont>
      <p:font typeface="Playfair Display" pitchFamily="2" charset="77"/>
      <p:regular r:id="rId13"/>
      <p:bold r:id="rId14"/>
      <p:italic r:id="rId15"/>
      <p:boldItalic r:id="rId16"/>
    </p:embeddedFont>
    <p:embeddedFont>
      <p:font typeface="Raleway" pitchFamily="2" charset="77"/>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08"/>
    <p:restoredTop sz="94694"/>
  </p:normalViewPr>
  <p:slideViewPr>
    <p:cSldViewPr snapToGrid="0">
      <p:cViewPr varScale="1">
        <p:scale>
          <a:sx n="144" d="100"/>
          <a:sy n="144" d="100"/>
        </p:scale>
        <p:origin x="200" y="4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cae7062c99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cae7062c9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97e61d8cf1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97e61d8cf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f88252dc4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f88252dc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f88252dc4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f88252dc4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cae7062c99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cae7062c9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1" type="title">
  <p:cSld name="TITLE">
    <p:spTree>
      <p:nvGrpSpPr>
        <p:cNvPr id="1" name="Shape 9"/>
        <p:cNvGrpSpPr/>
        <p:nvPr/>
      </p:nvGrpSpPr>
      <p:grpSpPr>
        <a:xfrm>
          <a:off x="0" y="0"/>
          <a:ext cx="0" cy="0"/>
          <a:chOff x="0" y="0"/>
          <a:chExt cx="0" cy="0"/>
        </a:xfrm>
      </p:grpSpPr>
      <p:sp>
        <p:nvSpPr>
          <p:cNvPr id="10" name="Google Shape;10;p2"/>
          <p:cNvSpPr/>
          <p:nvPr/>
        </p:nvSpPr>
        <p:spPr>
          <a:xfrm>
            <a:off x="533475" y="533475"/>
            <a:ext cx="8082600" cy="4066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976350" y="936100"/>
            <a:ext cx="7237200" cy="32712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C">
  <p:cSld name="SECTION_HEADER_1">
    <p:bg>
      <p:bgPr>
        <a:solidFill>
          <a:schemeClr val="dk1"/>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1308150" y="1318650"/>
            <a:ext cx="7110000" cy="5352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FFFFFF"/>
              </a:buClr>
              <a:buSzPts val="2600"/>
              <a:buNone/>
              <a:defRPr sz="2600">
                <a:solidFill>
                  <a:srgbClr val="FFFFFF"/>
                </a:solidFill>
              </a:defRPr>
            </a:lvl2pPr>
            <a:lvl3pPr lvl="2" rtl="0">
              <a:spcBef>
                <a:spcPts val="0"/>
              </a:spcBef>
              <a:spcAft>
                <a:spcPts val="0"/>
              </a:spcAft>
              <a:buClr>
                <a:srgbClr val="FFFFFF"/>
              </a:buClr>
              <a:buSzPts val="2600"/>
              <a:buNone/>
              <a:defRPr sz="2600">
                <a:solidFill>
                  <a:srgbClr val="FFFFFF"/>
                </a:solidFill>
              </a:defRPr>
            </a:lvl3pPr>
            <a:lvl4pPr lvl="3" rtl="0">
              <a:spcBef>
                <a:spcPts val="0"/>
              </a:spcBef>
              <a:spcAft>
                <a:spcPts val="0"/>
              </a:spcAft>
              <a:buClr>
                <a:srgbClr val="FFFFFF"/>
              </a:buClr>
              <a:buSzPts val="2600"/>
              <a:buNone/>
              <a:defRPr sz="2600">
                <a:solidFill>
                  <a:srgbClr val="FFFFFF"/>
                </a:solidFill>
              </a:defRPr>
            </a:lvl4pPr>
            <a:lvl5pPr lvl="4" rtl="0">
              <a:spcBef>
                <a:spcPts val="0"/>
              </a:spcBef>
              <a:spcAft>
                <a:spcPts val="0"/>
              </a:spcAft>
              <a:buClr>
                <a:srgbClr val="FFFFFF"/>
              </a:buClr>
              <a:buSzPts val="2600"/>
              <a:buNone/>
              <a:defRPr sz="2600">
                <a:solidFill>
                  <a:srgbClr val="FFFFFF"/>
                </a:solidFill>
              </a:defRPr>
            </a:lvl5pPr>
            <a:lvl6pPr lvl="5" rtl="0">
              <a:spcBef>
                <a:spcPts val="0"/>
              </a:spcBef>
              <a:spcAft>
                <a:spcPts val="0"/>
              </a:spcAft>
              <a:buClr>
                <a:srgbClr val="FFFFFF"/>
              </a:buClr>
              <a:buSzPts val="2600"/>
              <a:buNone/>
              <a:defRPr sz="2600">
                <a:solidFill>
                  <a:srgbClr val="FFFFFF"/>
                </a:solidFill>
              </a:defRPr>
            </a:lvl6pPr>
            <a:lvl7pPr lvl="6" rtl="0">
              <a:spcBef>
                <a:spcPts val="0"/>
              </a:spcBef>
              <a:spcAft>
                <a:spcPts val="0"/>
              </a:spcAft>
              <a:buClr>
                <a:srgbClr val="FFFFFF"/>
              </a:buClr>
              <a:buSzPts val="2600"/>
              <a:buNone/>
              <a:defRPr sz="2600">
                <a:solidFill>
                  <a:srgbClr val="FFFFFF"/>
                </a:solidFill>
              </a:defRPr>
            </a:lvl7pPr>
            <a:lvl8pPr lvl="7" rtl="0">
              <a:spcBef>
                <a:spcPts val="0"/>
              </a:spcBef>
              <a:spcAft>
                <a:spcPts val="0"/>
              </a:spcAft>
              <a:buClr>
                <a:srgbClr val="FFFFFF"/>
              </a:buClr>
              <a:buSzPts val="2600"/>
              <a:buNone/>
              <a:defRPr sz="2600">
                <a:solidFill>
                  <a:srgbClr val="FFFFFF"/>
                </a:solidFill>
              </a:defRPr>
            </a:lvl8pPr>
            <a:lvl9pPr lvl="8" rtl="0">
              <a:spcBef>
                <a:spcPts val="0"/>
              </a:spcBef>
              <a:spcAft>
                <a:spcPts val="0"/>
              </a:spcAft>
              <a:buClr>
                <a:srgbClr val="FFFFFF"/>
              </a:buClr>
              <a:buSzPts val="2600"/>
              <a:buNone/>
              <a:defRPr sz="2600">
                <a:solidFill>
                  <a:srgbClr val="FFFFFF"/>
                </a:solidFill>
              </a:defRPr>
            </a:lvl9pPr>
          </a:lstStyle>
          <a:p>
            <a:endParaRPr/>
          </a:p>
        </p:txBody>
      </p:sp>
      <p:sp>
        <p:nvSpPr>
          <p:cNvPr id="57" name="Google Shape;57;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58" name="Google Shape;58;p13"/>
          <p:cNvSpPr txBox="1"/>
          <p:nvPr/>
        </p:nvSpPr>
        <p:spPr>
          <a:xfrm>
            <a:off x="226550" y="78500"/>
            <a:ext cx="998100" cy="32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latin typeface="Raleway"/>
                <a:ea typeface="Raleway"/>
                <a:cs typeface="Raleway"/>
                <a:sym typeface="Raleway"/>
              </a:rPr>
              <a:t>Confidential</a:t>
            </a:r>
            <a:endParaRPr sz="600" b="1">
              <a:solidFill>
                <a:srgbClr val="FFFFFF"/>
              </a:solidFill>
              <a:latin typeface="Raleway"/>
              <a:ea typeface="Raleway"/>
              <a:cs typeface="Raleway"/>
              <a:sym typeface="Raleway"/>
            </a:endParaRPr>
          </a:p>
        </p:txBody>
      </p:sp>
      <p:sp>
        <p:nvSpPr>
          <p:cNvPr id="59" name="Google Shape;59;p13"/>
          <p:cNvSpPr txBox="1"/>
          <p:nvPr/>
        </p:nvSpPr>
        <p:spPr>
          <a:xfrm>
            <a:off x="1296767" y="78500"/>
            <a:ext cx="2100600" cy="32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latin typeface="Raleway"/>
                <a:ea typeface="Raleway"/>
                <a:cs typeface="Raleway"/>
                <a:sym typeface="Raleway"/>
              </a:rPr>
              <a:t>Customized for </a:t>
            </a:r>
            <a:r>
              <a:rPr lang="en-GB" sz="600" b="1">
                <a:solidFill>
                  <a:srgbClr val="FFFFFF"/>
                </a:solidFill>
                <a:latin typeface="Raleway"/>
                <a:ea typeface="Raleway"/>
                <a:cs typeface="Raleway"/>
                <a:sym typeface="Raleway"/>
              </a:rPr>
              <a:t>Lorem Ipsum LLC</a:t>
            </a:r>
            <a:endParaRPr sz="600">
              <a:solidFill>
                <a:srgbClr val="FFFFFF"/>
              </a:solidFill>
              <a:latin typeface="Raleway"/>
              <a:ea typeface="Raleway"/>
              <a:cs typeface="Raleway"/>
              <a:sym typeface="Raleway"/>
            </a:endParaRPr>
          </a:p>
        </p:txBody>
      </p:sp>
      <p:sp>
        <p:nvSpPr>
          <p:cNvPr id="60" name="Google Shape;60;p13"/>
          <p:cNvSpPr txBox="1"/>
          <p:nvPr/>
        </p:nvSpPr>
        <p:spPr>
          <a:xfrm>
            <a:off x="8213935" y="78500"/>
            <a:ext cx="705900" cy="321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600">
                <a:solidFill>
                  <a:srgbClr val="FFFFFF"/>
                </a:solidFill>
                <a:latin typeface="Raleway"/>
                <a:ea typeface="Raleway"/>
                <a:cs typeface="Raleway"/>
                <a:sym typeface="Raleway"/>
              </a:rPr>
              <a:t>Version 1.0</a:t>
            </a:r>
            <a:endParaRPr sz="600" b="1">
              <a:solidFill>
                <a:srgbClr val="FFFFFF"/>
              </a:solidFill>
              <a:latin typeface="Raleway"/>
              <a:ea typeface="Raleway"/>
              <a:cs typeface="Raleway"/>
              <a:sym typeface="Raleway"/>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_alt1">
  <p:cSld name="SECTION_HEADER_2">
    <p:bg>
      <p:bgPr>
        <a:solidFill>
          <a:srgbClr val="434343"/>
        </a:solidFill>
        <a:effectLst/>
      </p:bgPr>
    </p:bg>
    <p:spTree>
      <p:nvGrpSpPr>
        <p:cNvPr id="1" name="Shape 61"/>
        <p:cNvGrpSpPr/>
        <p:nvPr/>
      </p:nvGrpSpPr>
      <p:grpSpPr>
        <a:xfrm>
          <a:off x="0" y="0"/>
          <a:ext cx="0" cy="0"/>
          <a:chOff x="0" y="0"/>
          <a:chExt cx="0" cy="0"/>
        </a:xfrm>
      </p:grpSpPr>
      <p:grpSp>
        <p:nvGrpSpPr>
          <p:cNvPr id="62" name="Google Shape;62;p14"/>
          <p:cNvGrpSpPr/>
          <p:nvPr/>
        </p:nvGrpSpPr>
        <p:grpSpPr>
          <a:xfrm>
            <a:off x="830392" y="1191256"/>
            <a:ext cx="745763" cy="45826"/>
            <a:chOff x="4580561" y="2589004"/>
            <a:chExt cx="1064464" cy="25200"/>
          </a:xfrm>
        </p:grpSpPr>
        <p:sp>
          <p:nvSpPr>
            <p:cNvPr id="63" name="Google Shape;63;p1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14"/>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6" name="Google Shape;66;p1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67" name="Google Shape;67;p14">
            <a:hlinkClick r:id="" action="ppaction://noaction"/>
          </p:cNvPr>
          <p:cNvSpPr/>
          <p:nvPr/>
        </p:nvSpPr>
        <p:spPr>
          <a:xfrm>
            <a:off x="8280450" y="0"/>
            <a:ext cx="863400" cy="4542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 name="Google Shape;68;p14">
            <a:hlinkClick r:id="" action="ppaction://noaction"/>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69" name="Google Shape;69;p14">
            <a:hlinkClick r:id="" action="ppaction://noaction"/>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70" name="Google Shape;70;p14">
            <a:hlinkClick r:id="" action="ppaction://noaction"/>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_alt2">
  <p:cSld name="TITLE_AND_BODY_1_1">
    <p:spTree>
      <p:nvGrpSpPr>
        <p:cNvPr id="1" name="Shape 71"/>
        <p:cNvGrpSpPr/>
        <p:nvPr/>
      </p:nvGrpSpPr>
      <p:grpSpPr>
        <a:xfrm>
          <a:off x="0" y="0"/>
          <a:ext cx="0" cy="0"/>
          <a:chOff x="0" y="0"/>
          <a:chExt cx="0" cy="0"/>
        </a:xfrm>
      </p:grpSpPr>
      <p:pic>
        <p:nvPicPr>
          <p:cNvPr id="72" name="Google Shape;72;p15" descr="shutterstock_31891705.jpg"/>
          <p:cNvPicPr preferRelativeResize="0"/>
          <p:nvPr/>
        </p:nvPicPr>
        <p:blipFill rotWithShape="1">
          <a:blip r:embed="rId2">
            <a:alphaModFix/>
          </a:blip>
          <a:srcRect t="11971" b="11971"/>
          <a:stretch/>
        </p:blipFill>
        <p:spPr>
          <a:xfrm>
            <a:off x="0" y="487825"/>
            <a:ext cx="9143999" cy="4655673"/>
          </a:xfrm>
          <a:prstGeom prst="rect">
            <a:avLst/>
          </a:prstGeom>
          <a:noFill/>
          <a:ln>
            <a:noFill/>
          </a:ln>
        </p:spPr>
      </p:pic>
      <p:sp>
        <p:nvSpPr>
          <p:cNvPr id="73" name="Google Shape;73;p1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
        <p:nvSpPr>
          <p:cNvPr id="75" name="Google Shape;75;p15">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 name="Google Shape;76;p15">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77" name="Google Shape;77;p15">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78" name="Google Shape;78;p15">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
        <p:nvSpPr>
          <p:cNvPr id="79" name="Google Shape;79;p15"/>
          <p:cNvSpPr txBox="1">
            <a:spLocks noGrp="1"/>
          </p:cNvSpPr>
          <p:nvPr>
            <p:ph type="title"/>
          </p:nvPr>
        </p:nvSpPr>
        <p:spPr>
          <a:xfrm>
            <a:off x="729450" y="2056375"/>
            <a:ext cx="5887500" cy="1518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ody only">
  <p:cSld name="TITLE_AND_BODY_1_2">
    <p:spTree>
      <p:nvGrpSpPr>
        <p:cNvPr id="1" name="Shape 80"/>
        <p:cNvGrpSpPr/>
        <p:nvPr/>
      </p:nvGrpSpPr>
      <p:grpSpPr>
        <a:xfrm>
          <a:off x="0" y="0"/>
          <a:ext cx="0" cy="0"/>
          <a:chOff x="0" y="0"/>
          <a:chExt cx="0" cy="0"/>
        </a:xfrm>
      </p:grpSpPr>
      <p:sp>
        <p:nvSpPr>
          <p:cNvPr id="81" name="Google Shape;81;p1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83" name="Google Shape;83;p16">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 name="Google Shape;84;p16">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85" name="Google Shape;85;p16">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86" name="Google Shape;86;p16">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
        <p:nvSpPr>
          <p:cNvPr id="87" name="Google Shape;87;p16"/>
          <p:cNvSpPr txBox="1">
            <a:spLocks noGrp="1"/>
          </p:cNvSpPr>
          <p:nvPr>
            <p:ph type="body" idx="1"/>
          </p:nvPr>
        </p:nvSpPr>
        <p:spPr>
          <a:xfrm>
            <a:off x="729450" y="1068650"/>
            <a:ext cx="7688700" cy="1034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_alt1">
  <p:cSld name="TITLE_1">
    <p:bg>
      <p:bgPr>
        <a:solidFill>
          <a:schemeClr val="lt2"/>
        </a:solidFill>
        <a:effectLst/>
      </p:bgPr>
    </p:bg>
    <p:spTree>
      <p:nvGrpSpPr>
        <p:cNvPr id="1" name="Shape 88"/>
        <p:cNvGrpSpPr/>
        <p:nvPr/>
      </p:nvGrpSpPr>
      <p:grpSpPr>
        <a:xfrm>
          <a:off x="0" y="0"/>
          <a:ext cx="0" cy="0"/>
          <a:chOff x="0" y="0"/>
          <a:chExt cx="0" cy="0"/>
        </a:xfrm>
      </p:grpSpPr>
      <p:pic>
        <p:nvPicPr>
          <p:cNvPr id="89" name="Google Shape;89;p17" descr="shutterstock_429987889_edited.jpg"/>
          <p:cNvPicPr preferRelativeResize="0"/>
          <p:nvPr/>
        </p:nvPicPr>
        <p:blipFill rotWithShape="1">
          <a:blip r:embed="rId2">
            <a:alphaModFix/>
          </a:blip>
          <a:srcRect t="21799" b="23591"/>
          <a:stretch/>
        </p:blipFill>
        <p:spPr>
          <a:xfrm>
            <a:off x="0" y="487825"/>
            <a:ext cx="9144000" cy="4655676"/>
          </a:xfrm>
          <a:prstGeom prst="rect">
            <a:avLst/>
          </a:prstGeom>
          <a:noFill/>
          <a:ln>
            <a:noFill/>
          </a:ln>
        </p:spPr>
      </p:pic>
      <p:sp>
        <p:nvSpPr>
          <p:cNvPr id="90" name="Google Shape;90;p17"/>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7"/>
          <p:cNvGrpSpPr/>
          <p:nvPr/>
        </p:nvGrpSpPr>
        <p:grpSpPr>
          <a:xfrm>
            <a:off x="830392" y="1191256"/>
            <a:ext cx="745763" cy="45826"/>
            <a:chOff x="4580561" y="2589004"/>
            <a:chExt cx="1064464" cy="25200"/>
          </a:xfrm>
        </p:grpSpPr>
        <p:sp>
          <p:nvSpPr>
            <p:cNvPr id="92" name="Google Shape;92;p1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17"/>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95" name="Google Shape;95;p17"/>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96" name="Google Shape;96;p1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97" name="Google Shape;97;p17">
            <a:hlinkClick r:id="" action="ppaction://noaction"/>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 name="Google Shape;98;p17">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99" name="Google Shape;99;p17">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00" name="Google Shape;100;p17">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ctrTitle"/>
          </p:nvPr>
        </p:nvSpPr>
        <p:spPr>
          <a:xfrm>
            <a:off x="962400" y="2191600"/>
            <a:ext cx="7219200" cy="168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5500">
                <a:latin typeface="Playfair Display"/>
                <a:ea typeface="Playfair Display"/>
                <a:cs typeface="Playfair Display"/>
                <a:sym typeface="Playfair Display"/>
              </a:rPr>
              <a:t>Wellbeing in Orchestras?</a:t>
            </a:r>
            <a:endParaRPr sz="5500">
              <a:latin typeface="Playfair Display"/>
              <a:ea typeface="Playfair Display"/>
              <a:cs typeface="Playfair Display"/>
              <a:sym typeface="Playfair Display"/>
            </a:endParaRPr>
          </a:p>
        </p:txBody>
      </p:sp>
      <p:pic>
        <p:nvPicPr>
          <p:cNvPr id="106" name="Google Shape;106;p18" title="FTW Logo1.png"/>
          <p:cNvPicPr preferRelativeResize="0"/>
          <p:nvPr/>
        </p:nvPicPr>
        <p:blipFill>
          <a:blip r:embed="rId3">
            <a:alphaModFix/>
          </a:blip>
          <a:stretch>
            <a:fillRect/>
          </a:stretch>
        </p:blipFill>
        <p:spPr>
          <a:xfrm>
            <a:off x="3872711" y="1246575"/>
            <a:ext cx="1398575" cy="686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727800" y="388300"/>
            <a:ext cx="6002700" cy="72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400"/>
              <a:t>Industry Problems</a:t>
            </a:r>
            <a:endParaRPr sz="4400"/>
          </a:p>
        </p:txBody>
      </p:sp>
      <p:sp>
        <p:nvSpPr>
          <p:cNvPr id="112" name="Google Shape;112;p19"/>
          <p:cNvSpPr txBox="1">
            <a:spLocks noGrp="1"/>
          </p:cNvSpPr>
          <p:nvPr>
            <p:ph type="body" idx="4294967295"/>
          </p:nvPr>
        </p:nvSpPr>
        <p:spPr>
          <a:xfrm>
            <a:off x="876225" y="1587900"/>
            <a:ext cx="7010100" cy="2628300"/>
          </a:xfrm>
          <a:prstGeom prst="rect">
            <a:avLst/>
          </a:prstGeom>
        </p:spPr>
        <p:txBody>
          <a:bodyPr spcFirstLastPara="1" wrap="square" lIns="91425" tIns="91425" rIns="91425" bIns="91425" anchor="t" anchorCtr="0">
            <a:noAutofit/>
          </a:bodyPr>
          <a:lstStyle/>
          <a:p>
            <a:pPr marL="457200" lvl="0" indent="-420369" algn="l" rtl="0">
              <a:lnSpc>
                <a:spcPct val="190000"/>
              </a:lnSpc>
              <a:spcBef>
                <a:spcPts val="0"/>
              </a:spcBef>
              <a:spcAft>
                <a:spcPts val="0"/>
              </a:spcAft>
              <a:buClr>
                <a:srgbClr val="FFFFFF"/>
              </a:buClr>
              <a:buSzPts val="3020"/>
              <a:buChar char="●"/>
            </a:pPr>
            <a:r>
              <a:rPr lang="en-GB" sz="3020">
                <a:solidFill>
                  <a:srgbClr val="FFFFFF"/>
                </a:solidFill>
              </a:rPr>
              <a:t>Limited Access, Knowledge, Funding</a:t>
            </a:r>
            <a:endParaRPr sz="3020">
              <a:solidFill>
                <a:srgbClr val="FFFFFF"/>
              </a:solidFill>
            </a:endParaRPr>
          </a:p>
          <a:p>
            <a:pPr marL="457200" lvl="0" indent="-420369" algn="l" rtl="0">
              <a:lnSpc>
                <a:spcPct val="190000"/>
              </a:lnSpc>
              <a:spcBef>
                <a:spcPts val="0"/>
              </a:spcBef>
              <a:spcAft>
                <a:spcPts val="0"/>
              </a:spcAft>
              <a:buClr>
                <a:srgbClr val="FFFFFF"/>
              </a:buClr>
              <a:buSzPts val="3020"/>
              <a:buChar char="●"/>
            </a:pPr>
            <a:r>
              <a:rPr lang="en-GB" sz="3020">
                <a:solidFill>
                  <a:srgbClr val="FFFFFF"/>
                </a:solidFill>
              </a:rPr>
              <a:t>Scheduling and Artistic Demands</a:t>
            </a:r>
            <a:endParaRPr sz="3020">
              <a:solidFill>
                <a:srgbClr val="FFFFFF"/>
              </a:solidFill>
            </a:endParaRPr>
          </a:p>
          <a:p>
            <a:pPr marL="457200" lvl="0" indent="-420369" algn="l" rtl="0">
              <a:lnSpc>
                <a:spcPct val="190000"/>
              </a:lnSpc>
              <a:spcBef>
                <a:spcPts val="0"/>
              </a:spcBef>
              <a:spcAft>
                <a:spcPts val="0"/>
              </a:spcAft>
              <a:buClr>
                <a:srgbClr val="FFFFFF"/>
              </a:buClr>
              <a:buSzPts val="3020"/>
              <a:buChar char="●"/>
            </a:pPr>
            <a:r>
              <a:rPr lang="en-GB" sz="3020">
                <a:solidFill>
                  <a:srgbClr val="FFFFFF"/>
                </a:solidFill>
              </a:rPr>
              <a:t>Focus on Crisis Care </a:t>
            </a:r>
            <a:endParaRPr sz="3020">
              <a:solidFill>
                <a:srgbClr val="FFFFFF"/>
              </a:solidFill>
            </a:endParaRPr>
          </a:p>
          <a:p>
            <a:pPr marL="457200" lvl="0" indent="-420369" algn="l" rtl="0">
              <a:lnSpc>
                <a:spcPct val="190000"/>
              </a:lnSpc>
              <a:spcBef>
                <a:spcPts val="0"/>
              </a:spcBef>
              <a:spcAft>
                <a:spcPts val="0"/>
              </a:spcAft>
              <a:buClr>
                <a:srgbClr val="FFFFFF"/>
              </a:buClr>
              <a:buSzPts val="3020"/>
              <a:buChar char="●"/>
            </a:pPr>
            <a:r>
              <a:rPr lang="en-GB" sz="3020">
                <a:solidFill>
                  <a:srgbClr val="FFFFFF"/>
                </a:solidFill>
              </a:rPr>
              <a:t>Lack of Risk Assessment</a:t>
            </a:r>
            <a:endParaRPr sz="3020">
              <a:solidFill>
                <a:srgbClr val="FFFFFF"/>
              </a:solidFill>
            </a:endParaRPr>
          </a:p>
          <a:p>
            <a:pPr marL="457200" lvl="0" indent="0" algn="l" rtl="0">
              <a:lnSpc>
                <a:spcPct val="190000"/>
              </a:lnSpc>
              <a:spcBef>
                <a:spcPts val="1200"/>
              </a:spcBef>
              <a:spcAft>
                <a:spcPts val="1200"/>
              </a:spcAft>
              <a:buSzPts val="1018"/>
              <a:buNone/>
            </a:pPr>
            <a:endParaRPr sz="302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801171" y="1330877"/>
            <a:ext cx="71100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900"/>
              <a:t>CBSO Fitness to Work Scheme</a:t>
            </a:r>
            <a:endParaRPr sz="3900"/>
          </a:p>
        </p:txBody>
      </p:sp>
      <p:sp>
        <p:nvSpPr>
          <p:cNvPr id="118" name="Google Shape;118;p20"/>
          <p:cNvSpPr txBox="1"/>
          <p:nvPr/>
        </p:nvSpPr>
        <p:spPr>
          <a:xfrm>
            <a:off x="1376463" y="2571750"/>
            <a:ext cx="7408200" cy="103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200" b="1">
                <a:solidFill>
                  <a:srgbClr val="FFFFFF"/>
                </a:solidFill>
                <a:latin typeface="Raleway"/>
                <a:ea typeface="Raleway"/>
                <a:cs typeface="Raleway"/>
                <a:sym typeface="Raleway"/>
              </a:rPr>
              <a:t>A system of proactive health and wellbeing provision, by the CBSO Management in collaboration with the CBSO Benevolent Fund, to enable members and employees of the CBSO to be their optimum at work. </a:t>
            </a:r>
            <a:endParaRPr sz="2200" b="1">
              <a:solidFill>
                <a:srgbClr val="FFFFFF"/>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body" idx="1"/>
          </p:nvPr>
        </p:nvSpPr>
        <p:spPr>
          <a:xfrm>
            <a:off x="7072301" y="3137375"/>
            <a:ext cx="2379600" cy="1379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GB" sz="1300" b="1">
                <a:solidFill>
                  <a:schemeClr val="lt1"/>
                </a:solidFill>
              </a:rPr>
              <a:t>Advocacy</a:t>
            </a:r>
            <a:r>
              <a:rPr lang="en-GB" sz="1300"/>
              <a:t> 	         </a:t>
            </a:r>
            <a:endParaRPr sz="1300"/>
          </a:p>
          <a:p>
            <a:pPr marL="0" lvl="0" indent="0" algn="l" rtl="0">
              <a:lnSpc>
                <a:spcPct val="95000"/>
              </a:lnSpc>
              <a:spcBef>
                <a:spcPts val="1200"/>
              </a:spcBef>
              <a:spcAft>
                <a:spcPts val="0"/>
              </a:spcAft>
              <a:buNone/>
            </a:pPr>
            <a:r>
              <a:rPr lang="en-GB" sz="1400"/>
              <a:t>Negotiating for better:</a:t>
            </a:r>
            <a:endParaRPr sz="1400"/>
          </a:p>
          <a:p>
            <a:pPr marL="457200" lvl="0" indent="-317500" algn="l" rtl="0">
              <a:lnSpc>
                <a:spcPct val="150000"/>
              </a:lnSpc>
              <a:spcBef>
                <a:spcPts val="1200"/>
              </a:spcBef>
              <a:spcAft>
                <a:spcPts val="0"/>
              </a:spcAft>
              <a:buSzPts val="1400"/>
              <a:buChar char="➔"/>
            </a:pPr>
            <a:r>
              <a:rPr lang="en-GB" sz="1400"/>
              <a:t>Equipment</a:t>
            </a:r>
            <a:endParaRPr sz="1400"/>
          </a:p>
          <a:p>
            <a:pPr marL="457200" lvl="0" indent="-317500" algn="l" rtl="0">
              <a:lnSpc>
                <a:spcPct val="150000"/>
              </a:lnSpc>
              <a:spcBef>
                <a:spcPts val="0"/>
              </a:spcBef>
              <a:spcAft>
                <a:spcPts val="0"/>
              </a:spcAft>
              <a:buSzPts val="1400"/>
              <a:buChar char="➔"/>
            </a:pPr>
            <a:r>
              <a:rPr lang="en-GB" sz="1400"/>
              <a:t>Policies</a:t>
            </a:r>
            <a:endParaRPr sz="1400"/>
          </a:p>
          <a:p>
            <a:pPr marL="457200" lvl="0" indent="-317500" algn="l" rtl="0">
              <a:lnSpc>
                <a:spcPct val="150000"/>
              </a:lnSpc>
              <a:spcBef>
                <a:spcPts val="0"/>
              </a:spcBef>
              <a:spcAft>
                <a:spcPts val="0"/>
              </a:spcAft>
              <a:buSzPts val="1400"/>
              <a:buChar char="➔"/>
            </a:pPr>
            <a:r>
              <a:rPr lang="en-GB" sz="1400"/>
              <a:t>Culture</a:t>
            </a:r>
            <a:endParaRPr sz="1400"/>
          </a:p>
          <a:p>
            <a:pPr marL="0" lvl="0" indent="0" algn="l" rtl="0">
              <a:lnSpc>
                <a:spcPct val="95000"/>
              </a:lnSpc>
              <a:spcBef>
                <a:spcPts val="1200"/>
              </a:spcBef>
              <a:spcAft>
                <a:spcPts val="0"/>
              </a:spcAft>
              <a:buNone/>
            </a:pPr>
            <a:endParaRPr sz="1300"/>
          </a:p>
          <a:p>
            <a:pPr marL="0" lvl="0" indent="0" algn="l" rtl="0">
              <a:lnSpc>
                <a:spcPct val="95000"/>
              </a:lnSpc>
              <a:spcBef>
                <a:spcPts val="1200"/>
              </a:spcBef>
              <a:spcAft>
                <a:spcPts val="1200"/>
              </a:spcAft>
              <a:buNone/>
            </a:pPr>
            <a:endParaRPr sz="1300"/>
          </a:p>
        </p:txBody>
      </p:sp>
      <p:sp>
        <p:nvSpPr>
          <p:cNvPr id="124" name="Google Shape;124;p21"/>
          <p:cNvSpPr txBox="1">
            <a:spLocks noGrp="1"/>
          </p:cNvSpPr>
          <p:nvPr>
            <p:ph type="title"/>
          </p:nvPr>
        </p:nvSpPr>
        <p:spPr>
          <a:xfrm>
            <a:off x="691675" y="540050"/>
            <a:ext cx="65877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3800"/>
              <a:t>Provision of Prevention</a:t>
            </a:r>
            <a:endParaRPr sz="3800"/>
          </a:p>
        </p:txBody>
      </p:sp>
      <p:sp>
        <p:nvSpPr>
          <p:cNvPr id="125" name="Google Shape;125;p21"/>
          <p:cNvSpPr/>
          <p:nvPr/>
        </p:nvSpPr>
        <p:spPr>
          <a:xfrm>
            <a:off x="287349" y="1779313"/>
            <a:ext cx="538500" cy="492600"/>
          </a:xfrm>
          <a:prstGeom prst="ellipse">
            <a:avLst/>
          </a:prstGeom>
          <a:solidFill>
            <a:srgbClr val="00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3600" b="1">
                <a:solidFill>
                  <a:srgbClr val="FFFFFF"/>
                </a:solidFill>
                <a:latin typeface="Playfair Display"/>
                <a:ea typeface="Playfair Display"/>
                <a:cs typeface="Playfair Display"/>
                <a:sym typeface="Playfair Display"/>
              </a:rPr>
              <a:t>1</a:t>
            </a:r>
            <a:endParaRPr sz="3600" b="1">
              <a:solidFill>
                <a:srgbClr val="FFFFFF"/>
              </a:solidFill>
              <a:latin typeface="Playfair Display"/>
              <a:ea typeface="Playfair Display"/>
              <a:cs typeface="Playfair Display"/>
              <a:sym typeface="Playfair Display"/>
            </a:endParaRPr>
          </a:p>
        </p:txBody>
      </p:sp>
      <p:sp>
        <p:nvSpPr>
          <p:cNvPr id="126" name="Google Shape;126;p21"/>
          <p:cNvSpPr txBox="1">
            <a:spLocks noGrp="1"/>
          </p:cNvSpPr>
          <p:nvPr>
            <p:ph type="body" idx="1"/>
          </p:nvPr>
        </p:nvSpPr>
        <p:spPr>
          <a:xfrm>
            <a:off x="749463" y="1918788"/>
            <a:ext cx="3129900" cy="1445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GB" sz="1300" b="1">
                <a:solidFill>
                  <a:schemeClr val="lt1"/>
                </a:solidFill>
              </a:rPr>
              <a:t>Access</a:t>
            </a:r>
            <a:r>
              <a:rPr lang="en-GB" sz="1300"/>
              <a:t>          </a:t>
            </a:r>
            <a:endParaRPr sz="1300"/>
          </a:p>
          <a:p>
            <a:pPr marL="457200" lvl="0" indent="-317500" algn="l" rtl="0">
              <a:lnSpc>
                <a:spcPct val="150000"/>
              </a:lnSpc>
              <a:spcBef>
                <a:spcPts val="1200"/>
              </a:spcBef>
              <a:spcAft>
                <a:spcPts val="0"/>
              </a:spcAft>
              <a:buSzPts val="1400"/>
              <a:buChar char="➔"/>
            </a:pPr>
            <a:r>
              <a:rPr lang="en-GB" sz="1400"/>
              <a:t>Regular physio assessment</a:t>
            </a:r>
            <a:endParaRPr sz="1400"/>
          </a:p>
          <a:p>
            <a:pPr marL="457200" lvl="0" indent="-317500" algn="l" rtl="0">
              <a:lnSpc>
                <a:spcPct val="150000"/>
              </a:lnSpc>
              <a:spcBef>
                <a:spcPts val="0"/>
              </a:spcBef>
              <a:spcAft>
                <a:spcPts val="0"/>
              </a:spcAft>
              <a:buSzPts val="1400"/>
              <a:buChar char="➔"/>
            </a:pPr>
            <a:r>
              <a:rPr lang="en-GB" sz="1400"/>
              <a:t>In-house massage/physio</a:t>
            </a:r>
            <a:endParaRPr sz="1400"/>
          </a:p>
          <a:p>
            <a:pPr marL="457200" lvl="0" indent="-317500" algn="l" rtl="0">
              <a:lnSpc>
                <a:spcPct val="150000"/>
              </a:lnSpc>
              <a:spcBef>
                <a:spcPts val="0"/>
              </a:spcBef>
              <a:spcAft>
                <a:spcPts val="0"/>
              </a:spcAft>
              <a:buSzPts val="1400"/>
              <a:buChar char="➔"/>
            </a:pPr>
            <a:r>
              <a:rPr lang="en-GB" sz="1400"/>
              <a:t>Treatment on Tour</a:t>
            </a:r>
            <a:endParaRPr sz="1400"/>
          </a:p>
        </p:txBody>
      </p:sp>
      <p:sp>
        <p:nvSpPr>
          <p:cNvPr id="127" name="Google Shape;127;p21"/>
          <p:cNvSpPr txBox="1">
            <a:spLocks noGrp="1"/>
          </p:cNvSpPr>
          <p:nvPr>
            <p:ph type="body" idx="1"/>
          </p:nvPr>
        </p:nvSpPr>
        <p:spPr>
          <a:xfrm>
            <a:off x="3879384" y="2593625"/>
            <a:ext cx="3081900" cy="1379400"/>
          </a:xfrm>
          <a:prstGeom prst="rect">
            <a:avLst/>
          </a:prstGeom>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sz="1150"/>
          </a:p>
          <a:p>
            <a:pPr marL="457200" lvl="0" indent="-317500" algn="l" rtl="0">
              <a:lnSpc>
                <a:spcPct val="150000"/>
              </a:lnSpc>
              <a:spcBef>
                <a:spcPts val="1200"/>
              </a:spcBef>
              <a:spcAft>
                <a:spcPts val="0"/>
              </a:spcAft>
              <a:buSzPts val="1400"/>
              <a:buChar char="➔"/>
            </a:pPr>
            <a:r>
              <a:rPr lang="en-GB" sz="1400"/>
              <a:t>Specialist workshops</a:t>
            </a:r>
            <a:endParaRPr sz="1400"/>
          </a:p>
          <a:p>
            <a:pPr marL="457200" lvl="0" indent="-317500" algn="l" rtl="0">
              <a:lnSpc>
                <a:spcPct val="150000"/>
              </a:lnSpc>
              <a:spcBef>
                <a:spcPts val="0"/>
              </a:spcBef>
              <a:spcAft>
                <a:spcPts val="0"/>
              </a:spcAft>
              <a:buSzPts val="1400"/>
              <a:buChar char="➔"/>
            </a:pPr>
            <a:r>
              <a:rPr lang="en-GB" sz="1400"/>
              <a:t>Custom-made resources</a:t>
            </a:r>
            <a:endParaRPr sz="1400"/>
          </a:p>
          <a:p>
            <a:pPr marL="457200" lvl="0" indent="-317500" algn="l" rtl="0">
              <a:lnSpc>
                <a:spcPct val="150000"/>
              </a:lnSpc>
              <a:spcBef>
                <a:spcPts val="0"/>
              </a:spcBef>
              <a:spcAft>
                <a:spcPts val="0"/>
              </a:spcAft>
              <a:buSzPts val="1400"/>
              <a:buChar char="➔"/>
            </a:pPr>
            <a:r>
              <a:rPr lang="en-GB" sz="1400"/>
              <a:t>Consultations with experts</a:t>
            </a:r>
            <a:endParaRPr sz="1400"/>
          </a:p>
          <a:p>
            <a:pPr marL="457200" lvl="0" indent="0" algn="l" rtl="0">
              <a:lnSpc>
                <a:spcPct val="150000"/>
              </a:lnSpc>
              <a:spcBef>
                <a:spcPts val="1200"/>
              </a:spcBef>
              <a:spcAft>
                <a:spcPts val="1200"/>
              </a:spcAft>
              <a:buNone/>
            </a:pPr>
            <a:endParaRPr sz="1150"/>
          </a:p>
        </p:txBody>
      </p:sp>
      <p:cxnSp>
        <p:nvCxnSpPr>
          <p:cNvPr id="128" name="Google Shape;128;p21"/>
          <p:cNvCxnSpPr/>
          <p:nvPr/>
        </p:nvCxnSpPr>
        <p:spPr>
          <a:xfrm>
            <a:off x="716875" y="1288075"/>
            <a:ext cx="348900" cy="11400"/>
          </a:xfrm>
          <a:prstGeom prst="straightConnector1">
            <a:avLst/>
          </a:prstGeom>
          <a:noFill/>
          <a:ln w="38100" cap="flat" cmpd="sng">
            <a:solidFill>
              <a:schemeClr val="dk1"/>
            </a:solidFill>
            <a:prstDash val="solid"/>
            <a:round/>
            <a:headEnd type="none" w="med" len="med"/>
            <a:tailEnd type="none" w="med" len="med"/>
          </a:ln>
        </p:spPr>
      </p:cxnSp>
      <p:sp>
        <p:nvSpPr>
          <p:cNvPr id="129" name="Google Shape;129;p21"/>
          <p:cNvSpPr txBox="1"/>
          <p:nvPr/>
        </p:nvSpPr>
        <p:spPr>
          <a:xfrm>
            <a:off x="825860" y="1779313"/>
            <a:ext cx="1922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a:solidFill>
                  <a:schemeClr val="dk1"/>
                </a:solidFill>
                <a:latin typeface="Playfair Display"/>
                <a:ea typeface="Playfair Display"/>
                <a:cs typeface="Playfair Display"/>
                <a:sym typeface="Playfair Display"/>
              </a:rPr>
              <a:t>Treatment</a:t>
            </a:r>
            <a:endParaRPr sz="2400" b="1">
              <a:solidFill>
                <a:schemeClr val="dk1"/>
              </a:solidFill>
              <a:latin typeface="Playfair Display"/>
              <a:ea typeface="Playfair Display"/>
              <a:cs typeface="Playfair Display"/>
              <a:sym typeface="Playfair Display"/>
            </a:endParaRPr>
          </a:p>
        </p:txBody>
      </p:sp>
      <p:sp>
        <p:nvSpPr>
          <p:cNvPr id="130" name="Google Shape;130;p21"/>
          <p:cNvSpPr txBox="1"/>
          <p:nvPr/>
        </p:nvSpPr>
        <p:spPr>
          <a:xfrm>
            <a:off x="3955923" y="2562875"/>
            <a:ext cx="2033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a:solidFill>
                  <a:schemeClr val="dk1"/>
                </a:solidFill>
                <a:latin typeface="Playfair Display"/>
                <a:ea typeface="Playfair Display"/>
                <a:cs typeface="Playfair Display"/>
                <a:sym typeface="Playfair Display"/>
              </a:rPr>
              <a:t>Knowledge</a:t>
            </a:r>
            <a:endParaRPr sz="2400" b="1">
              <a:solidFill>
                <a:schemeClr val="dk1"/>
              </a:solidFill>
              <a:latin typeface="Playfair Display"/>
              <a:ea typeface="Playfair Display"/>
              <a:cs typeface="Playfair Display"/>
              <a:sym typeface="Playfair Display"/>
            </a:endParaRPr>
          </a:p>
        </p:txBody>
      </p:sp>
      <p:sp>
        <p:nvSpPr>
          <p:cNvPr id="131" name="Google Shape;131;p21"/>
          <p:cNvSpPr txBox="1"/>
          <p:nvPr/>
        </p:nvSpPr>
        <p:spPr>
          <a:xfrm>
            <a:off x="6961275" y="3006275"/>
            <a:ext cx="1637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a:solidFill>
                  <a:schemeClr val="dk1"/>
                </a:solidFill>
                <a:latin typeface="Playfair Display"/>
                <a:ea typeface="Playfair Display"/>
                <a:cs typeface="Playfair Display"/>
                <a:sym typeface="Playfair Display"/>
              </a:rPr>
              <a:t>Advocacy</a:t>
            </a:r>
            <a:endParaRPr sz="2400" b="1">
              <a:solidFill>
                <a:schemeClr val="dk1"/>
              </a:solidFill>
              <a:latin typeface="Playfair Display"/>
              <a:ea typeface="Playfair Display"/>
              <a:cs typeface="Playfair Display"/>
              <a:sym typeface="Playfair Display"/>
            </a:endParaRPr>
          </a:p>
        </p:txBody>
      </p:sp>
      <p:sp>
        <p:nvSpPr>
          <p:cNvPr id="132" name="Google Shape;132;p21"/>
          <p:cNvSpPr/>
          <p:nvPr/>
        </p:nvSpPr>
        <p:spPr>
          <a:xfrm>
            <a:off x="3417424" y="2562875"/>
            <a:ext cx="538500" cy="492600"/>
          </a:xfrm>
          <a:prstGeom prst="ellipse">
            <a:avLst/>
          </a:prstGeom>
          <a:solidFill>
            <a:srgbClr val="00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3600" b="1">
                <a:solidFill>
                  <a:srgbClr val="FFFFFF"/>
                </a:solidFill>
                <a:latin typeface="Playfair Display"/>
                <a:ea typeface="Playfair Display"/>
                <a:cs typeface="Playfair Display"/>
                <a:sym typeface="Playfair Display"/>
              </a:rPr>
              <a:t>2</a:t>
            </a:r>
            <a:endParaRPr sz="3600" b="1">
              <a:solidFill>
                <a:srgbClr val="FFFFFF"/>
              </a:solidFill>
              <a:latin typeface="Playfair Display"/>
              <a:ea typeface="Playfair Display"/>
              <a:cs typeface="Playfair Display"/>
              <a:sym typeface="Playfair Display"/>
            </a:endParaRPr>
          </a:p>
        </p:txBody>
      </p:sp>
      <p:sp>
        <p:nvSpPr>
          <p:cNvPr id="133" name="Google Shape;133;p21"/>
          <p:cNvSpPr/>
          <p:nvPr/>
        </p:nvSpPr>
        <p:spPr>
          <a:xfrm>
            <a:off x="6422774" y="3006275"/>
            <a:ext cx="538500" cy="492600"/>
          </a:xfrm>
          <a:prstGeom prst="ellipse">
            <a:avLst/>
          </a:prstGeom>
          <a:solidFill>
            <a:srgbClr val="00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3600" b="1">
                <a:solidFill>
                  <a:srgbClr val="FFFFFF"/>
                </a:solidFill>
                <a:latin typeface="Playfair Display"/>
                <a:ea typeface="Playfair Display"/>
                <a:cs typeface="Playfair Display"/>
                <a:sym typeface="Playfair Display"/>
              </a:rPr>
              <a:t>3</a:t>
            </a:r>
            <a:endParaRPr sz="3600" b="1">
              <a:solidFill>
                <a:srgbClr val="FFFFFF"/>
              </a:solidFill>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727800" y="388300"/>
            <a:ext cx="6002700" cy="72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400"/>
              <a:t>Current Work</a:t>
            </a:r>
            <a:endParaRPr sz="4400"/>
          </a:p>
        </p:txBody>
      </p:sp>
      <p:sp>
        <p:nvSpPr>
          <p:cNvPr id="139" name="Google Shape;139;p22"/>
          <p:cNvSpPr txBox="1">
            <a:spLocks noGrp="1"/>
          </p:cNvSpPr>
          <p:nvPr>
            <p:ph type="body" idx="4294967295"/>
          </p:nvPr>
        </p:nvSpPr>
        <p:spPr>
          <a:xfrm>
            <a:off x="896750" y="1742000"/>
            <a:ext cx="7010100" cy="2628300"/>
          </a:xfrm>
          <a:prstGeom prst="rect">
            <a:avLst/>
          </a:prstGeom>
        </p:spPr>
        <p:txBody>
          <a:bodyPr spcFirstLastPara="1" wrap="square" lIns="91425" tIns="91425" rIns="91425" bIns="91425" anchor="t" anchorCtr="0">
            <a:normAutofit/>
          </a:bodyPr>
          <a:lstStyle/>
          <a:p>
            <a:pPr marL="457200" lvl="0" indent="-419100" algn="l" rtl="0">
              <a:lnSpc>
                <a:spcPct val="200000"/>
              </a:lnSpc>
              <a:spcBef>
                <a:spcPts val="0"/>
              </a:spcBef>
              <a:spcAft>
                <a:spcPts val="0"/>
              </a:spcAft>
              <a:buClr>
                <a:srgbClr val="FFFFFF"/>
              </a:buClr>
              <a:buSzPts val="3000"/>
              <a:buChar char="●"/>
            </a:pPr>
            <a:r>
              <a:rPr lang="en-GB" sz="3000">
                <a:solidFill>
                  <a:srgbClr val="FFFFFF"/>
                </a:solidFill>
              </a:rPr>
              <a:t>Build Data - trends/stats/outcomes</a:t>
            </a:r>
            <a:endParaRPr sz="3000">
              <a:solidFill>
                <a:srgbClr val="FFFFFF"/>
              </a:solidFill>
            </a:endParaRPr>
          </a:p>
          <a:p>
            <a:pPr marL="457200" lvl="0" indent="-419100" algn="l" rtl="0">
              <a:lnSpc>
                <a:spcPct val="200000"/>
              </a:lnSpc>
              <a:spcBef>
                <a:spcPts val="0"/>
              </a:spcBef>
              <a:spcAft>
                <a:spcPts val="0"/>
              </a:spcAft>
              <a:buClr>
                <a:srgbClr val="FFFFFF"/>
              </a:buClr>
              <a:buSzPts val="3000"/>
              <a:buChar char="●"/>
            </a:pPr>
            <a:r>
              <a:rPr lang="en-GB" sz="3000">
                <a:solidFill>
                  <a:srgbClr val="FFFFFF"/>
                </a:solidFill>
              </a:rPr>
              <a:t>Impact Evaluation</a:t>
            </a:r>
            <a:endParaRPr sz="3000">
              <a:solidFill>
                <a:srgbClr val="FFFFFF"/>
              </a:solidFill>
            </a:endParaRPr>
          </a:p>
          <a:p>
            <a:pPr marL="457200" lvl="0" indent="-419100" algn="l" rtl="0">
              <a:lnSpc>
                <a:spcPct val="200000"/>
              </a:lnSpc>
              <a:spcBef>
                <a:spcPts val="0"/>
              </a:spcBef>
              <a:spcAft>
                <a:spcPts val="0"/>
              </a:spcAft>
              <a:buClr>
                <a:srgbClr val="FFFFFF"/>
              </a:buClr>
              <a:buSzPts val="3000"/>
              <a:buChar char="●"/>
            </a:pPr>
            <a:r>
              <a:rPr lang="en-GB" sz="3000">
                <a:solidFill>
                  <a:srgbClr val="FFFFFF"/>
                </a:solidFill>
              </a:rPr>
              <a:t>Secure Continued Funding</a:t>
            </a:r>
            <a:endParaRPr sz="30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727800" y="388300"/>
            <a:ext cx="6002700" cy="72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400"/>
              <a:t>Reflections</a:t>
            </a:r>
            <a:endParaRPr sz="4400"/>
          </a:p>
        </p:txBody>
      </p:sp>
      <p:sp>
        <p:nvSpPr>
          <p:cNvPr id="145" name="Google Shape;145;p23"/>
          <p:cNvSpPr txBox="1">
            <a:spLocks noGrp="1"/>
          </p:cNvSpPr>
          <p:nvPr>
            <p:ph type="body" idx="4294967295"/>
          </p:nvPr>
        </p:nvSpPr>
        <p:spPr>
          <a:xfrm>
            <a:off x="876225" y="1587900"/>
            <a:ext cx="7474500" cy="3070200"/>
          </a:xfrm>
          <a:prstGeom prst="rect">
            <a:avLst/>
          </a:prstGeom>
        </p:spPr>
        <p:txBody>
          <a:bodyPr spcFirstLastPara="1" wrap="square" lIns="91425" tIns="91425" rIns="91425" bIns="91425" anchor="t" anchorCtr="0">
            <a:normAutofit/>
          </a:bodyPr>
          <a:lstStyle/>
          <a:p>
            <a:pPr marL="457200" lvl="0" indent="-419100" algn="l" rtl="0">
              <a:lnSpc>
                <a:spcPct val="200000"/>
              </a:lnSpc>
              <a:spcBef>
                <a:spcPts val="0"/>
              </a:spcBef>
              <a:spcAft>
                <a:spcPts val="0"/>
              </a:spcAft>
              <a:buClr>
                <a:srgbClr val="FFFFFF"/>
              </a:buClr>
              <a:buSzPts val="3000"/>
              <a:buChar char="●"/>
            </a:pPr>
            <a:r>
              <a:rPr lang="en-GB" sz="3000">
                <a:solidFill>
                  <a:schemeClr val="lt1"/>
                </a:solidFill>
              </a:rPr>
              <a:t>Prevention works</a:t>
            </a:r>
            <a:endParaRPr sz="3000">
              <a:solidFill>
                <a:schemeClr val="lt1"/>
              </a:solidFill>
            </a:endParaRPr>
          </a:p>
          <a:p>
            <a:pPr marL="457200" lvl="0" indent="-419100" algn="l" rtl="0">
              <a:lnSpc>
                <a:spcPct val="200000"/>
              </a:lnSpc>
              <a:spcBef>
                <a:spcPts val="0"/>
              </a:spcBef>
              <a:spcAft>
                <a:spcPts val="0"/>
              </a:spcAft>
              <a:buClr>
                <a:srgbClr val="FFFFFF"/>
              </a:buClr>
              <a:buSzPts val="3000"/>
              <a:buChar char="●"/>
            </a:pPr>
            <a:r>
              <a:rPr lang="en-GB" sz="3000">
                <a:solidFill>
                  <a:schemeClr val="lt1"/>
                </a:solidFill>
              </a:rPr>
              <a:t>Who pays matters</a:t>
            </a:r>
            <a:endParaRPr sz="3000">
              <a:solidFill>
                <a:schemeClr val="lt1"/>
              </a:solidFill>
            </a:endParaRPr>
          </a:p>
          <a:p>
            <a:pPr marL="457200" lvl="0" indent="-419100" algn="l" rtl="0">
              <a:lnSpc>
                <a:spcPct val="200000"/>
              </a:lnSpc>
              <a:spcBef>
                <a:spcPts val="0"/>
              </a:spcBef>
              <a:spcAft>
                <a:spcPts val="0"/>
              </a:spcAft>
              <a:buClr>
                <a:srgbClr val="FFFFFF"/>
              </a:buClr>
              <a:buSzPts val="3000"/>
              <a:buChar char="●"/>
            </a:pPr>
            <a:r>
              <a:rPr lang="en-GB" sz="3000">
                <a:solidFill>
                  <a:schemeClr val="lt1"/>
                </a:solidFill>
              </a:rPr>
              <a:t>Inexpensive and Practicable</a:t>
            </a:r>
            <a:endParaRPr sz="3000">
              <a:solidFill>
                <a:srgbClr val="FFFFFF"/>
              </a:solidFill>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Words>
  <Application>Microsoft Macintosh PowerPoint</Application>
  <PresentationFormat>On-screen Show (16:9)</PresentationFormat>
  <Paragraphs>36</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Lato</vt:lpstr>
      <vt:lpstr>Playfair Display</vt:lpstr>
      <vt:lpstr>Arial</vt:lpstr>
      <vt:lpstr>Raleway</vt:lpstr>
      <vt:lpstr>Coral</vt:lpstr>
      <vt:lpstr>Wellbeing in Orchestras?</vt:lpstr>
      <vt:lpstr>Industry Problems</vt:lpstr>
      <vt:lpstr>CBSO Fitness to Work Scheme</vt:lpstr>
      <vt:lpstr>Provision of Prevention</vt:lpstr>
      <vt:lpstr>Current Work</vt:lpstr>
      <vt:lpstr>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Anna McNeil</cp:lastModifiedBy>
  <cp:revision>1</cp:revision>
  <dcterms:modified xsi:type="dcterms:W3CDTF">2026-02-26T12:04:00Z</dcterms:modified>
</cp:coreProperties>
</file>