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0"/>
  </p:notesMasterIdLst>
  <p:handoutMasterIdLst>
    <p:handoutMasterId r:id="rId21"/>
  </p:handoutMasterIdLst>
  <p:sldIdLst>
    <p:sldId id="642" r:id="rId6"/>
    <p:sldId id="606" r:id="rId7"/>
    <p:sldId id="681" r:id="rId8"/>
    <p:sldId id="682" r:id="rId9"/>
    <p:sldId id="639" r:id="rId10"/>
    <p:sldId id="638" r:id="rId11"/>
    <p:sldId id="678" r:id="rId12"/>
    <p:sldId id="636" r:id="rId13"/>
    <p:sldId id="630" r:id="rId14"/>
    <p:sldId id="633" r:id="rId15"/>
    <p:sldId id="680" r:id="rId16"/>
    <p:sldId id="563" r:id="rId17"/>
    <p:sldId id="256" r:id="rId18"/>
    <p:sldId id="34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5A2"/>
    <a:srgbClr val="3366CC"/>
    <a:srgbClr val="0808DA"/>
    <a:srgbClr val="00CC66"/>
    <a:srgbClr val="FF6600"/>
    <a:srgbClr val="003399"/>
    <a:srgbClr val="000099"/>
    <a:srgbClr val="39BB2F"/>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4947" autoAdjust="0"/>
  </p:normalViewPr>
  <p:slideViewPr>
    <p:cSldViewPr>
      <p:cViewPr varScale="1">
        <p:scale>
          <a:sx n="101" d="100"/>
          <a:sy n="101" d="100"/>
        </p:scale>
        <p:origin x="2232" y="72"/>
      </p:cViewPr>
      <p:guideLst>
        <p:guide orient="horz" pos="2160"/>
        <p:guide pos="2880"/>
      </p:guideLst>
    </p:cSldViewPr>
  </p:slideViewPr>
  <p:notesTextViewPr>
    <p:cViewPr>
      <p:scale>
        <a:sx n="1" d="1"/>
        <a:sy n="1" d="1"/>
      </p:scale>
      <p:origin x="0" y="0"/>
    </p:cViewPr>
  </p:notesTextViewPr>
  <p:sorterViewPr>
    <p:cViewPr>
      <p:scale>
        <a:sx n="100" d="100"/>
        <a:sy n="100" d="100"/>
      </p:scale>
      <p:origin x="0" y="-9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Pahl" userId="df8bb029-1d07-4d38-85a6-45bd76e7f7cf" providerId="ADAL" clId="{6FDCD099-900D-49EE-BCD4-BEC4C0278D33}"/>
    <pc:docChg chg="custSel modSld">
      <pc:chgData name="Nick Pahl" userId="df8bb029-1d07-4d38-85a6-45bd76e7f7cf" providerId="ADAL" clId="{6FDCD099-900D-49EE-BCD4-BEC4C0278D33}" dt="2026-02-19T11:32:21.999" v="6" actId="20577"/>
      <pc:docMkLst>
        <pc:docMk/>
      </pc:docMkLst>
      <pc:sldChg chg="modSp mod">
        <pc:chgData name="Nick Pahl" userId="df8bb029-1d07-4d38-85a6-45bd76e7f7cf" providerId="ADAL" clId="{6FDCD099-900D-49EE-BCD4-BEC4C0278D33}" dt="2026-02-19T11:32:21.999" v="6" actId="20577"/>
        <pc:sldMkLst>
          <pc:docMk/>
          <pc:sldMk cId="2346030272" sldId="606"/>
        </pc:sldMkLst>
        <pc:graphicFrameChg chg="modGraphic">
          <ac:chgData name="Nick Pahl" userId="df8bb029-1d07-4d38-85a6-45bd76e7f7cf" providerId="ADAL" clId="{6FDCD099-900D-49EE-BCD4-BEC4C0278D33}" dt="2026-02-19T11:32:21.999" v="6" actId="20577"/>
          <ac:graphicFrameMkLst>
            <pc:docMk/>
            <pc:sldMk cId="2346030272" sldId="606"/>
            <ac:graphicFrameMk id="18" creationId="{D474C8A7-7B6A-10DA-AE1C-07C728B9730D}"/>
          </ac:graphicFrameMkLst>
        </pc:graphicFrameChg>
      </pc:sldChg>
    </pc:docChg>
  </pc:docChgLst>
</pc:chgInfo>
</file>

<file path=ppt/diagrams/_rels/data7.xml.rels><?xml version="1.0" encoding="UTF-8" standalone="yes"?>
<Relationships xmlns="http://schemas.openxmlformats.org/package/2006/relationships"><Relationship Id="rId1" Type="http://schemas.openxmlformats.org/officeDocument/2006/relationships/hyperlink" Target="https://www.som.org.uk/mskrk"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www.som.org.uk/sites/som.org.uk/files/MSK_Health_Toolkit_for_employers_and_further_education_institutions.pdf"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1" Type="http://schemas.openxmlformats.org/officeDocument/2006/relationships/hyperlink" Target="https://www.som.org.uk/mskrk"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som.org.uk/sites/som.org.uk/files/MSK_Health_Toolkit_for_employers_and_further_education_institutions.pdf" TargetMode="External"/><Relationship Id="rId7"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8DC68-4186-4D55-8E72-36DFC8A1DE9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F51C0E2-B95F-4CDE-9E6E-CA85475963DD}">
      <dgm:prSet custT="1"/>
      <dgm:spPr/>
      <dgm:t>
        <a:bodyPr/>
        <a:lstStyle/>
        <a:p>
          <a:pPr algn="ctr"/>
          <a:r>
            <a:rPr lang="en-GB" sz="2800" b="1" dirty="0"/>
            <a:t>MSK at work  </a:t>
          </a:r>
          <a:endParaRPr lang="en-US" sz="2800" dirty="0"/>
        </a:p>
      </dgm:t>
    </dgm:pt>
    <dgm:pt modelId="{4575F348-E39B-47C2-BE53-30238EBB2A8E}" type="parTrans" cxnId="{51394088-5029-4CAE-830A-EFB9DB87A07A}">
      <dgm:prSet/>
      <dgm:spPr/>
      <dgm:t>
        <a:bodyPr/>
        <a:lstStyle/>
        <a:p>
          <a:endParaRPr lang="en-US"/>
        </a:p>
      </dgm:t>
    </dgm:pt>
    <dgm:pt modelId="{AB34D6E0-DA9F-42B3-BDB5-949368375670}" type="sibTrans" cxnId="{51394088-5029-4CAE-830A-EFB9DB87A07A}">
      <dgm:prSet/>
      <dgm:spPr/>
      <dgm:t>
        <a:bodyPr/>
        <a:lstStyle/>
        <a:p>
          <a:endParaRPr lang="en-US"/>
        </a:p>
      </dgm:t>
    </dgm:pt>
    <dgm:pt modelId="{B86767BA-35A9-49B4-BE91-1E63DB122A24}">
      <dgm:prSet custT="1"/>
      <dgm:spPr/>
      <dgm:t>
        <a:bodyPr/>
        <a:lstStyle/>
        <a:p>
          <a:pPr algn="l"/>
          <a:r>
            <a:rPr lang="en-GB" sz="2400" dirty="0"/>
            <a:t>3rd most common reason for working days lost </a:t>
          </a:r>
          <a:endParaRPr lang="en-US" sz="2400" dirty="0"/>
        </a:p>
      </dgm:t>
    </dgm:pt>
    <dgm:pt modelId="{63F6ED50-9C86-4AC8-9C8A-2853BCB04501}" type="parTrans" cxnId="{AC0320C5-D16C-480A-900B-7B8CD7DEE216}">
      <dgm:prSet/>
      <dgm:spPr/>
      <dgm:t>
        <a:bodyPr/>
        <a:lstStyle/>
        <a:p>
          <a:endParaRPr lang="en-US"/>
        </a:p>
      </dgm:t>
    </dgm:pt>
    <dgm:pt modelId="{776F402A-D64A-4964-A7AF-08F63B5043EA}" type="sibTrans" cxnId="{AC0320C5-D16C-480A-900B-7B8CD7DEE216}">
      <dgm:prSet/>
      <dgm:spPr/>
      <dgm:t>
        <a:bodyPr/>
        <a:lstStyle/>
        <a:p>
          <a:endParaRPr lang="en-US"/>
        </a:p>
      </dgm:t>
    </dgm:pt>
    <dgm:pt modelId="{C107441B-AE67-4FB2-959D-32C32B222603}">
      <dgm:prSet custT="1"/>
      <dgm:spPr/>
      <dgm:t>
        <a:bodyPr/>
        <a:lstStyle/>
        <a:p>
          <a:pPr algn="l"/>
          <a:r>
            <a:rPr lang="en-GB" sz="2400" b="0" i="0" baseline="0" dirty="0"/>
            <a:t>1 in 10 current UK employees have a MSK condition.</a:t>
          </a:r>
          <a:endParaRPr lang="en-US" sz="2400" dirty="0"/>
        </a:p>
      </dgm:t>
    </dgm:pt>
    <dgm:pt modelId="{114949CA-EF47-48E9-ADF7-086B3F3D0EB7}" type="parTrans" cxnId="{E6C4CC49-54B3-499F-BE63-1EACDA31942A}">
      <dgm:prSet/>
      <dgm:spPr/>
      <dgm:t>
        <a:bodyPr/>
        <a:lstStyle/>
        <a:p>
          <a:endParaRPr lang="en-GB"/>
        </a:p>
      </dgm:t>
    </dgm:pt>
    <dgm:pt modelId="{AD97079B-CBB4-4A58-8B82-5BFB79100B39}" type="sibTrans" cxnId="{E6C4CC49-54B3-499F-BE63-1EACDA31942A}">
      <dgm:prSet/>
      <dgm:spPr/>
      <dgm:t>
        <a:bodyPr/>
        <a:lstStyle/>
        <a:p>
          <a:endParaRPr lang="en-GB"/>
        </a:p>
      </dgm:t>
    </dgm:pt>
    <dgm:pt modelId="{604E5D04-8309-40D7-B66B-419D3AE87464}">
      <dgm:prSet custT="1"/>
      <dgm:spPr/>
      <dgm:t>
        <a:bodyPr/>
        <a:lstStyle/>
        <a:p>
          <a:pPr algn="l"/>
          <a:r>
            <a:rPr lang="en-GB" sz="2400" b="0" i="0" baseline="0" dirty="0"/>
            <a:t>1 in 3 employees with a long-term condition have not discussed their MSK condition with their employer. </a:t>
          </a:r>
          <a:endParaRPr lang="en-US" sz="2400" dirty="0"/>
        </a:p>
      </dgm:t>
    </dgm:pt>
    <dgm:pt modelId="{BF8918BC-08D4-4EDB-9694-B4CECE601C17}" type="parTrans" cxnId="{CF988C50-B7ED-45EB-BA04-2455675676ED}">
      <dgm:prSet/>
      <dgm:spPr/>
      <dgm:t>
        <a:bodyPr/>
        <a:lstStyle/>
        <a:p>
          <a:endParaRPr lang="en-GB"/>
        </a:p>
      </dgm:t>
    </dgm:pt>
    <dgm:pt modelId="{B9C8D48D-3532-495F-9DEA-07670C19E835}" type="sibTrans" cxnId="{CF988C50-B7ED-45EB-BA04-2455675676ED}">
      <dgm:prSet/>
      <dgm:spPr/>
      <dgm:t>
        <a:bodyPr/>
        <a:lstStyle/>
        <a:p>
          <a:endParaRPr lang="en-GB"/>
        </a:p>
      </dgm:t>
    </dgm:pt>
    <dgm:pt modelId="{4D7A5B73-7FAD-466D-A736-51610510A233}">
      <dgm:prSet custT="1"/>
      <dgm:spPr/>
      <dgm:t>
        <a:bodyPr/>
        <a:lstStyle/>
        <a:p>
          <a:pPr algn="l"/>
          <a:r>
            <a:rPr lang="en-GB" sz="2400" dirty="0"/>
            <a:t>Musculoskeletal issues are highly prevalent in the creative industries. Up to </a:t>
          </a:r>
          <a:r>
            <a:rPr lang="en-GB" sz="2400" b="1" i="0" dirty="0"/>
            <a:t>87.9% of professional musicians</a:t>
          </a:r>
          <a:r>
            <a:rPr lang="en-GB" sz="2400" b="0" i="0" dirty="0"/>
            <a:t> and a high percentage of visual artists, sculptors, and craft workers experience work-related pain. These injuries are generally caused by repetitive, long-term, and intense physical demands, often compounded by poor ergonomic setups</a:t>
          </a:r>
          <a:endParaRPr lang="en-US" sz="2400" dirty="0">
            <a:solidFill>
              <a:schemeClr val="bg1"/>
            </a:solidFill>
          </a:endParaRPr>
        </a:p>
      </dgm:t>
    </dgm:pt>
    <dgm:pt modelId="{8B049F4D-2389-447D-950B-940A4C5415F8}" type="parTrans" cxnId="{F3E61ADB-3A7A-4264-A2AE-93B88663BAB9}">
      <dgm:prSet/>
      <dgm:spPr/>
      <dgm:t>
        <a:bodyPr/>
        <a:lstStyle/>
        <a:p>
          <a:endParaRPr lang="en-GB"/>
        </a:p>
      </dgm:t>
    </dgm:pt>
    <dgm:pt modelId="{4B478036-AD15-44BC-B2AB-7996CF8453D8}" type="sibTrans" cxnId="{F3E61ADB-3A7A-4264-A2AE-93B88663BAB9}">
      <dgm:prSet/>
      <dgm:spPr/>
      <dgm:t>
        <a:bodyPr/>
        <a:lstStyle/>
        <a:p>
          <a:endParaRPr lang="en-GB"/>
        </a:p>
      </dgm:t>
    </dgm:pt>
    <dgm:pt modelId="{E5DE60F6-0DF1-45CF-83D8-17AB6EAF489A}" type="pres">
      <dgm:prSet presAssocID="{57F8DC68-4186-4D55-8E72-36DFC8A1DE9A}" presName="Name0" presStyleCnt="0">
        <dgm:presLayoutVars>
          <dgm:dir/>
          <dgm:resizeHandles val="exact"/>
        </dgm:presLayoutVars>
      </dgm:prSet>
      <dgm:spPr/>
    </dgm:pt>
    <dgm:pt modelId="{38A13A85-358A-4254-AFD7-2797A8361D03}" type="pres">
      <dgm:prSet presAssocID="{CF51C0E2-B95F-4CDE-9E6E-CA85475963DD}" presName="node" presStyleLbl="node1" presStyleIdx="0" presStyleCnt="1" custLinFactNeighborX="-137" custLinFactNeighborY="-8280">
        <dgm:presLayoutVars>
          <dgm:bulletEnabled val="1"/>
        </dgm:presLayoutVars>
      </dgm:prSet>
      <dgm:spPr/>
    </dgm:pt>
  </dgm:ptLst>
  <dgm:cxnLst>
    <dgm:cxn modelId="{F4863521-D528-400C-B69E-A66EA594ABD0}" type="presOf" srcId="{CF51C0E2-B95F-4CDE-9E6E-CA85475963DD}" destId="{38A13A85-358A-4254-AFD7-2797A8361D03}" srcOrd="0" destOrd="0" presId="urn:microsoft.com/office/officeart/2005/8/layout/process1"/>
    <dgm:cxn modelId="{00D08628-E910-4631-9075-00B9D912F428}" type="presOf" srcId="{4D7A5B73-7FAD-466D-A736-51610510A233}" destId="{38A13A85-358A-4254-AFD7-2797A8361D03}" srcOrd="0" destOrd="4" presId="urn:microsoft.com/office/officeart/2005/8/layout/process1"/>
    <dgm:cxn modelId="{8D14952E-951D-47B1-9FE3-E8B21D6BA9DB}" type="presOf" srcId="{604E5D04-8309-40D7-B66B-419D3AE87464}" destId="{38A13A85-358A-4254-AFD7-2797A8361D03}" srcOrd="0" destOrd="3" presId="urn:microsoft.com/office/officeart/2005/8/layout/process1"/>
    <dgm:cxn modelId="{D8C9B849-9833-41E6-A56A-D485406F0762}" type="presOf" srcId="{57F8DC68-4186-4D55-8E72-36DFC8A1DE9A}" destId="{E5DE60F6-0DF1-45CF-83D8-17AB6EAF489A}" srcOrd="0" destOrd="0" presId="urn:microsoft.com/office/officeart/2005/8/layout/process1"/>
    <dgm:cxn modelId="{E6C4CC49-54B3-499F-BE63-1EACDA31942A}" srcId="{CF51C0E2-B95F-4CDE-9E6E-CA85475963DD}" destId="{C107441B-AE67-4FB2-959D-32C32B222603}" srcOrd="1" destOrd="0" parTransId="{114949CA-EF47-48E9-ADF7-086B3F3D0EB7}" sibTransId="{AD97079B-CBB4-4A58-8B82-5BFB79100B39}"/>
    <dgm:cxn modelId="{CF988C50-B7ED-45EB-BA04-2455675676ED}" srcId="{CF51C0E2-B95F-4CDE-9E6E-CA85475963DD}" destId="{604E5D04-8309-40D7-B66B-419D3AE87464}" srcOrd="2" destOrd="0" parTransId="{BF8918BC-08D4-4EDB-9694-B4CECE601C17}" sibTransId="{B9C8D48D-3532-495F-9DEA-07670C19E835}"/>
    <dgm:cxn modelId="{51394088-5029-4CAE-830A-EFB9DB87A07A}" srcId="{57F8DC68-4186-4D55-8E72-36DFC8A1DE9A}" destId="{CF51C0E2-B95F-4CDE-9E6E-CA85475963DD}" srcOrd="0" destOrd="0" parTransId="{4575F348-E39B-47C2-BE53-30238EBB2A8E}" sibTransId="{AB34D6E0-DA9F-42B3-BDB5-949368375670}"/>
    <dgm:cxn modelId="{AC0320C5-D16C-480A-900B-7B8CD7DEE216}" srcId="{CF51C0E2-B95F-4CDE-9E6E-CA85475963DD}" destId="{B86767BA-35A9-49B4-BE91-1E63DB122A24}" srcOrd="0" destOrd="0" parTransId="{63F6ED50-9C86-4AC8-9C8A-2853BCB04501}" sibTransId="{776F402A-D64A-4964-A7AF-08F63B5043EA}"/>
    <dgm:cxn modelId="{2AE402DB-BE4A-418D-90D5-CD6E17D32DA5}" type="presOf" srcId="{B86767BA-35A9-49B4-BE91-1E63DB122A24}" destId="{38A13A85-358A-4254-AFD7-2797A8361D03}" srcOrd="0" destOrd="1" presId="urn:microsoft.com/office/officeart/2005/8/layout/process1"/>
    <dgm:cxn modelId="{F3E61ADB-3A7A-4264-A2AE-93B88663BAB9}" srcId="{CF51C0E2-B95F-4CDE-9E6E-CA85475963DD}" destId="{4D7A5B73-7FAD-466D-A736-51610510A233}" srcOrd="3" destOrd="0" parTransId="{8B049F4D-2389-447D-950B-940A4C5415F8}" sibTransId="{4B478036-AD15-44BC-B2AB-7996CF8453D8}"/>
    <dgm:cxn modelId="{2976BEEE-BB02-42B8-BB68-0F1BD3E21F41}" type="presOf" srcId="{C107441B-AE67-4FB2-959D-32C32B222603}" destId="{38A13A85-358A-4254-AFD7-2797A8361D03}" srcOrd="0" destOrd="2" presId="urn:microsoft.com/office/officeart/2005/8/layout/process1"/>
    <dgm:cxn modelId="{EAF2321C-7611-4856-BF17-D76D960ED019}" type="presParOf" srcId="{E5DE60F6-0DF1-45CF-83D8-17AB6EAF489A}" destId="{38A13A85-358A-4254-AFD7-2797A8361D03}"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8DC68-4186-4D55-8E72-36DFC8A1D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22F1ED-5751-4336-A468-25243A5E0EC5}">
      <dgm:prSet custT="1"/>
      <dgm:spPr/>
      <dgm:t>
        <a:bodyPr/>
        <a:lstStyle/>
        <a:p>
          <a:pPr algn="l"/>
          <a:r>
            <a:rPr lang="en-GB" sz="2800" b="1" dirty="0"/>
            <a:t>MSK </a:t>
          </a:r>
          <a:r>
            <a:rPr lang="en-GB" sz="2800" b="1" i="0" dirty="0"/>
            <a:t>Risk Factors</a:t>
          </a:r>
        </a:p>
        <a:p>
          <a:pPr algn="l">
            <a:buFont typeface="Arial" panose="020B0604020202020204" pitchFamily="34" charset="0"/>
            <a:buChar char="•"/>
          </a:pPr>
          <a:r>
            <a:rPr lang="en-GB" sz="2000" b="1" i="0" dirty="0"/>
            <a:t>Repetitive Motion and Overuse:</a:t>
          </a:r>
          <a:r>
            <a:rPr lang="en-GB" sz="2000" b="0" i="0" dirty="0"/>
            <a:t> Intensive, daily practice (4–5 hours) or long, uninterrupted sessions.</a:t>
          </a:r>
        </a:p>
        <a:p>
          <a:pPr algn="l">
            <a:buFont typeface="Arial" panose="020B0604020202020204" pitchFamily="34" charset="0"/>
            <a:buChar char="•"/>
          </a:pPr>
          <a:r>
            <a:rPr lang="en-GB" sz="2000" b="1" i="0" dirty="0"/>
            <a:t>Awkward/Static Postures:</a:t>
          </a:r>
          <a:r>
            <a:rPr lang="en-GB" sz="2000" b="0" i="0" dirty="0"/>
            <a:t> Holding, sitting, or standing in non-neutral positions for extended periods.</a:t>
          </a:r>
        </a:p>
        <a:p>
          <a:pPr algn="l">
            <a:buFont typeface="Arial" panose="020B0604020202020204" pitchFamily="34" charset="0"/>
            <a:buChar char="•"/>
          </a:pPr>
          <a:r>
            <a:rPr lang="en-GB" sz="2000" b="1" i="0" dirty="0"/>
            <a:t>Psychosocial Factors:</a:t>
          </a:r>
          <a:r>
            <a:rPr lang="en-GB" sz="2000" b="0" i="0" dirty="0"/>
            <a:t> Performance anxiety, high career pressure, and lack of rest breaks increase risk.</a:t>
          </a:r>
        </a:p>
        <a:p>
          <a:pPr algn="l">
            <a:buFont typeface="Arial" panose="020B0604020202020204" pitchFamily="34" charset="0"/>
            <a:buChar char="•"/>
          </a:pPr>
          <a:r>
            <a:rPr lang="en-GB" sz="2000" b="1" i="0" dirty="0"/>
            <a:t>Poor Ergonomics:</a:t>
          </a:r>
          <a:r>
            <a:rPr lang="en-GB" sz="2000" b="0" i="0" dirty="0"/>
            <a:t> Lack of adjustable seating or workstations designed for varied body types. </a:t>
          </a:r>
          <a:endParaRPr lang="en-GB" sz="2000" dirty="0"/>
        </a:p>
      </dgm:t>
    </dgm:pt>
    <dgm:pt modelId="{20198B52-EC88-4A21-B278-7BE9BD0C5236}" type="parTrans" cxnId="{B941BD45-034F-4CBE-ADDD-1E80592CD65A}">
      <dgm:prSet/>
      <dgm:spPr/>
      <dgm:t>
        <a:bodyPr/>
        <a:lstStyle/>
        <a:p>
          <a:endParaRPr lang="en-GB"/>
        </a:p>
      </dgm:t>
    </dgm:pt>
    <dgm:pt modelId="{3AE29D7E-1B62-416A-B185-2750A17824D0}" type="sibTrans" cxnId="{B941BD45-034F-4CBE-ADDD-1E80592CD65A}">
      <dgm:prSet/>
      <dgm:spPr/>
      <dgm:t>
        <a:bodyPr/>
        <a:lstStyle/>
        <a:p>
          <a:endParaRPr lang="en-GB"/>
        </a:p>
      </dgm:t>
    </dgm:pt>
    <dgm:pt modelId="{DA4DC7BB-C053-4A26-A737-680273D7AAD1}" type="pres">
      <dgm:prSet presAssocID="{57F8DC68-4186-4D55-8E72-36DFC8A1DE9A}" presName="linear" presStyleCnt="0">
        <dgm:presLayoutVars>
          <dgm:animLvl val="lvl"/>
          <dgm:resizeHandles val="exact"/>
        </dgm:presLayoutVars>
      </dgm:prSet>
      <dgm:spPr/>
    </dgm:pt>
    <dgm:pt modelId="{4F0A531E-4F22-44D4-9097-DB5E36D5710D}" type="pres">
      <dgm:prSet presAssocID="{0E22F1ED-5751-4336-A468-25243A5E0EC5}" presName="parentText" presStyleLbl="node1" presStyleIdx="0" presStyleCnt="1" custLinFactNeighborX="1185" custLinFactNeighborY="-34477">
        <dgm:presLayoutVars>
          <dgm:chMax val="0"/>
          <dgm:bulletEnabled val="1"/>
        </dgm:presLayoutVars>
      </dgm:prSet>
      <dgm:spPr/>
    </dgm:pt>
  </dgm:ptLst>
  <dgm:cxnLst>
    <dgm:cxn modelId="{B941BD45-034F-4CBE-ADDD-1E80592CD65A}" srcId="{57F8DC68-4186-4D55-8E72-36DFC8A1DE9A}" destId="{0E22F1ED-5751-4336-A468-25243A5E0EC5}" srcOrd="0" destOrd="0" parTransId="{20198B52-EC88-4A21-B278-7BE9BD0C5236}" sibTransId="{3AE29D7E-1B62-416A-B185-2750A17824D0}"/>
    <dgm:cxn modelId="{394A7652-32F1-4E26-89DC-561641293170}" type="presOf" srcId="{57F8DC68-4186-4D55-8E72-36DFC8A1DE9A}" destId="{DA4DC7BB-C053-4A26-A737-680273D7AAD1}" srcOrd="0" destOrd="0" presId="urn:microsoft.com/office/officeart/2005/8/layout/vList2"/>
    <dgm:cxn modelId="{9CD38BF8-02AF-4974-B06E-2A8F8CEF3E39}" type="presOf" srcId="{0E22F1ED-5751-4336-A468-25243A5E0EC5}" destId="{4F0A531E-4F22-44D4-9097-DB5E36D5710D}" srcOrd="0" destOrd="0" presId="urn:microsoft.com/office/officeart/2005/8/layout/vList2"/>
    <dgm:cxn modelId="{F3FC8EA7-EFD3-4013-A168-F2B110EB9D83}" type="presParOf" srcId="{DA4DC7BB-C053-4A26-A737-680273D7AAD1}" destId="{4F0A531E-4F22-44D4-9097-DB5E36D5710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8DC68-4186-4D55-8E72-36DFC8A1D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576976-D3E4-4666-9947-3B1A16ACE93C}">
      <dgm:prSet/>
      <dgm:spPr/>
      <dgm:t>
        <a:bodyPr/>
        <a:lstStyle/>
        <a:p>
          <a:pPr>
            <a:buNone/>
          </a:pPr>
          <a:r>
            <a:rPr lang="en-GB" b="1" i="0"/>
            <a:t>Prevention and Management Strategies</a:t>
          </a:r>
        </a:p>
      </dgm:t>
    </dgm:pt>
    <dgm:pt modelId="{7CD84080-1EF3-4AC8-9533-309E5E848D35}" type="parTrans" cxnId="{24D79467-5F45-4F35-A70B-035455BCB9CC}">
      <dgm:prSet/>
      <dgm:spPr/>
      <dgm:t>
        <a:bodyPr/>
        <a:lstStyle/>
        <a:p>
          <a:endParaRPr lang="en-GB"/>
        </a:p>
      </dgm:t>
    </dgm:pt>
    <dgm:pt modelId="{7E60EC9A-30CC-4292-A283-50383CF81B2A}" type="sibTrans" cxnId="{24D79467-5F45-4F35-A70B-035455BCB9CC}">
      <dgm:prSet/>
      <dgm:spPr/>
      <dgm:t>
        <a:bodyPr/>
        <a:lstStyle/>
        <a:p>
          <a:endParaRPr lang="en-GB"/>
        </a:p>
      </dgm:t>
    </dgm:pt>
    <dgm:pt modelId="{8C87A737-DE3B-4800-8B48-A784A65B941F}">
      <dgm:prSet/>
      <dgm:spPr/>
      <dgm:t>
        <a:bodyPr/>
        <a:lstStyle/>
        <a:p>
          <a:pPr>
            <a:buFont typeface="Arial" panose="020B0604020202020204" pitchFamily="34" charset="0"/>
            <a:buChar char="•"/>
          </a:pPr>
          <a:r>
            <a:rPr lang="en-GB" b="1" i="0" dirty="0"/>
            <a:t>Ergonomic Adjustments:</a:t>
          </a:r>
          <a:r>
            <a:rPr lang="en-GB" b="0" i="0" dirty="0"/>
            <a:t> support natural posture, such as proper lighting for fine work, adjustable chairs, and equipment.</a:t>
          </a:r>
        </a:p>
      </dgm:t>
    </dgm:pt>
    <dgm:pt modelId="{8E2AF135-CB92-47E2-9093-D1BF280951FA}" type="parTrans" cxnId="{17598063-1201-4609-ADE9-E165D156BE57}">
      <dgm:prSet/>
      <dgm:spPr/>
      <dgm:t>
        <a:bodyPr/>
        <a:lstStyle/>
        <a:p>
          <a:endParaRPr lang="en-GB"/>
        </a:p>
      </dgm:t>
    </dgm:pt>
    <dgm:pt modelId="{EA49F4F0-5D84-46A9-85E6-77BE134C1C46}" type="sibTrans" cxnId="{17598063-1201-4609-ADE9-E165D156BE57}">
      <dgm:prSet/>
      <dgm:spPr/>
      <dgm:t>
        <a:bodyPr/>
        <a:lstStyle/>
        <a:p>
          <a:endParaRPr lang="en-GB"/>
        </a:p>
      </dgm:t>
    </dgm:pt>
    <dgm:pt modelId="{D2F7F2FE-CE10-4BB6-953B-B4A55E836C60}">
      <dgm:prSet/>
      <dgm:spPr/>
      <dgm:t>
        <a:bodyPr/>
        <a:lstStyle/>
        <a:p>
          <a:pPr>
            <a:buFont typeface="Arial" panose="020B0604020202020204" pitchFamily="34" charset="0"/>
            <a:buChar char="•"/>
          </a:pPr>
          <a:r>
            <a:rPr lang="en-GB" b="1" i="0" dirty="0"/>
            <a:t>Active Recovery:</a:t>
          </a:r>
          <a:r>
            <a:rPr lang="en-GB" b="0" i="0" dirty="0"/>
            <a:t> Incorporate frequent, short breaks to prevent fatigue.</a:t>
          </a:r>
        </a:p>
      </dgm:t>
    </dgm:pt>
    <dgm:pt modelId="{E0EFF6A4-6B07-47CA-A6AD-FA714F16931A}" type="parTrans" cxnId="{AB280BD5-0134-4E22-B950-AC7A9E59C730}">
      <dgm:prSet/>
      <dgm:spPr/>
      <dgm:t>
        <a:bodyPr/>
        <a:lstStyle/>
        <a:p>
          <a:endParaRPr lang="en-GB"/>
        </a:p>
      </dgm:t>
    </dgm:pt>
    <dgm:pt modelId="{470808FD-B2F8-4801-85E0-47EB38C07571}" type="sibTrans" cxnId="{AB280BD5-0134-4E22-B950-AC7A9E59C730}">
      <dgm:prSet/>
      <dgm:spPr/>
      <dgm:t>
        <a:bodyPr/>
        <a:lstStyle/>
        <a:p>
          <a:endParaRPr lang="en-GB"/>
        </a:p>
      </dgm:t>
    </dgm:pt>
    <dgm:pt modelId="{9FAAE8FD-3585-4A0D-BE44-6AAFE94853C7}">
      <dgm:prSet/>
      <dgm:spPr/>
      <dgm:t>
        <a:bodyPr/>
        <a:lstStyle/>
        <a:p>
          <a:pPr>
            <a:buFont typeface="Arial" panose="020B0604020202020204" pitchFamily="34" charset="0"/>
            <a:buChar char="•"/>
          </a:pPr>
          <a:r>
            <a:rPr lang="en-GB" b="0" i="0" dirty="0"/>
            <a:t>Seeking specialized care from professionals familiar with the specific demands of artistic, non-standard movements.</a:t>
          </a:r>
        </a:p>
      </dgm:t>
    </dgm:pt>
    <dgm:pt modelId="{C25FE4E0-2445-4562-A2BA-F5AD48532DB8}" type="parTrans" cxnId="{210955E9-6B3B-45BC-8D2E-69849F0E06B8}">
      <dgm:prSet/>
      <dgm:spPr/>
      <dgm:t>
        <a:bodyPr/>
        <a:lstStyle/>
        <a:p>
          <a:endParaRPr lang="en-GB"/>
        </a:p>
      </dgm:t>
    </dgm:pt>
    <dgm:pt modelId="{871B01AE-ED16-4798-BCD2-6B9B01456FA3}" type="sibTrans" cxnId="{210955E9-6B3B-45BC-8D2E-69849F0E06B8}">
      <dgm:prSet/>
      <dgm:spPr/>
      <dgm:t>
        <a:bodyPr/>
        <a:lstStyle/>
        <a:p>
          <a:endParaRPr lang="en-GB"/>
        </a:p>
      </dgm:t>
    </dgm:pt>
    <dgm:pt modelId="{48FF1BD5-E830-4D42-B741-D880E268CA07}">
      <dgm:prSet/>
      <dgm:spPr/>
      <dgm:t>
        <a:bodyPr/>
        <a:lstStyle/>
        <a:p>
          <a:pPr>
            <a:buFont typeface="Arial" panose="020B0604020202020204" pitchFamily="34" charset="0"/>
            <a:buChar char="•"/>
          </a:pPr>
          <a:r>
            <a:rPr lang="en-GB" b="1" i="0"/>
            <a:t>Physical Conditioning:</a:t>
          </a:r>
          <a:r>
            <a:rPr lang="en-GB" b="0" i="0"/>
            <a:t> Training to manage the physical stress of the craft, such as strengthening core muscles for stability. </a:t>
          </a:r>
        </a:p>
      </dgm:t>
    </dgm:pt>
    <dgm:pt modelId="{A2B9035C-D59E-45AF-9D3D-BA25F068CC64}" type="parTrans" cxnId="{E5B43772-DB1B-4748-877B-0DB8F5E3AF0E}">
      <dgm:prSet/>
      <dgm:spPr/>
      <dgm:t>
        <a:bodyPr/>
        <a:lstStyle/>
        <a:p>
          <a:endParaRPr lang="en-GB"/>
        </a:p>
      </dgm:t>
    </dgm:pt>
    <dgm:pt modelId="{28929ABB-FFA1-4CE6-9B73-4D8F3E5E0CED}" type="sibTrans" cxnId="{E5B43772-DB1B-4748-877B-0DB8F5E3AF0E}">
      <dgm:prSet/>
      <dgm:spPr/>
      <dgm:t>
        <a:bodyPr/>
        <a:lstStyle/>
        <a:p>
          <a:endParaRPr lang="en-GB"/>
        </a:p>
      </dgm:t>
    </dgm:pt>
    <dgm:pt modelId="{C80AB6D5-4400-41AB-8D74-CF37060BD187}">
      <dgm:prSet/>
      <dgm:spPr/>
      <dgm:t>
        <a:bodyPr/>
        <a:lstStyle/>
        <a:p>
          <a:pPr>
            <a:buNone/>
          </a:pPr>
          <a:r>
            <a:rPr lang="en-GB" b="0" i="0" dirty="0"/>
            <a:t>Economic pressures and passion can lead to artists neglecting symptoms, which can lead to chronic, career-ending conditions. </a:t>
          </a:r>
        </a:p>
      </dgm:t>
    </dgm:pt>
    <dgm:pt modelId="{9EDF9DCF-2896-4357-929F-B2FF6568E4EB}" type="parTrans" cxnId="{E1E656C2-6869-4C05-A043-EC65E521C85B}">
      <dgm:prSet/>
      <dgm:spPr/>
      <dgm:t>
        <a:bodyPr/>
        <a:lstStyle/>
        <a:p>
          <a:endParaRPr lang="en-GB"/>
        </a:p>
      </dgm:t>
    </dgm:pt>
    <dgm:pt modelId="{93E171F0-7262-46A8-B010-E6D12069C098}" type="sibTrans" cxnId="{E1E656C2-6869-4C05-A043-EC65E521C85B}">
      <dgm:prSet/>
      <dgm:spPr/>
      <dgm:t>
        <a:bodyPr/>
        <a:lstStyle/>
        <a:p>
          <a:endParaRPr lang="en-GB"/>
        </a:p>
      </dgm:t>
    </dgm:pt>
    <dgm:pt modelId="{DA4DC7BB-C053-4A26-A737-680273D7AAD1}" type="pres">
      <dgm:prSet presAssocID="{57F8DC68-4186-4D55-8E72-36DFC8A1DE9A}" presName="linear" presStyleCnt="0">
        <dgm:presLayoutVars>
          <dgm:animLvl val="lvl"/>
          <dgm:resizeHandles val="exact"/>
        </dgm:presLayoutVars>
      </dgm:prSet>
      <dgm:spPr/>
    </dgm:pt>
    <dgm:pt modelId="{DB21C3C4-2496-4D1B-9083-0BB7ED62C92A}" type="pres">
      <dgm:prSet presAssocID="{F8576976-D3E4-4666-9947-3B1A16ACE93C}" presName="parentText" presStyleLbl="node1" presStyleIdx="0" presStyleCnt="6" custLinFactY="-49648" custLinFactNeighborX="1850" custLinFactNeighborY="-100000">
        <dgm:presLayoutVars>
          <dgm:chMax val="0"/>
          <dgm:bulletEnabled val="1"/>
        </dgm:presLayoutVars>
      </dgm:prSet>
      <dgm:spPr/>
    </dgm:pt>
    <dgm:pt modelId="{8130140E-0434-430B-83FE-250A23D412AB}" type="pres">
      <dgm:prSet presAssocID="{7E60EC9A-30CC-4292-A283-50383CF81B2A}" presName="spacer" presStyleCnt="0"/>
      <dgm:spPr/>
    </dgm:pt>
    <dgm:pt modelId="{1FE3F93E-1FB6-487E-A88D-2616916F05EC}" type="pres">
      <dgm:prSet presAssocID="{8C87A737-DE3B-4800-8B48-A784A65B941F}" presName="parentText" presStyleLbl="node1" presStyleIdx="1" presStyleCnt="6" custLinFactY="-47865" custLinFactNeighborX="958" custLinFactNeighborY="-100000">
        <dgm:presLayoutVars>
          <dgm:chMax val="0"/>
          <dgm:bulletEnabled val="1"/>
        </dgm:presLayoutVars>
      </dgm:prSet>
      <dgm:spPr/>
    </dgm:pt>
    <dgm:pt modelId="{481F76F0-AB6A-45EF-BEAD-758A8ACAAD06}" type="pres">
      <dgm:prSet presAssocID="{EA49F4F0-5D84-46A9-85E6-77BE134C1C46}" presName="spacer" presStyleCnt="0"/>
      <dgm:spPr/>
    </dgm:pt>
    <dgm:pt modelId="{E212ACE5-0BD6-499A-BA30-4AB44348E3B1}" type="pres">
      <dgm:prSet presAssocID="{D2F7F2FE-CE10-4BB6-953B-B4A55E836C60}" presName="parentText" presStyleLbl="node1" presStyleIdx="2" presStyleCnt="6" custLinFactY="-51927" custLinFactNeighborY="-100000">
        <dgm:presLayoutVars>
          <dgm:chMax val="0"/>
          <dgm:bulletEnabled val="1"/>
        </dgm:presLayoutVars>
      </dgm:prSet>
      <dgm:spPr/>
    </dgm:pt>
    <dgm:pt modelId="{A2638639-6310-47AC-B9DF-B59AF6D0800E}" type="pres">
      <dgm:prSet presAssocID="{470808FD-B2F8-4801-85E0-47EB38C07571}" presName="spacer" presStyleCnt="0"/>
      <dgm:spPr/>
    </dgm:pt>
    <dgm:pt modelId="{FE37ADAF-56C6-4BBA-B634-A1F6417DD808}" type="pres">
      <dgm:prSet presAssocID="{9FAAE8FD-3585-4A0D-BE44-6AAFE94853C7}" presName="parentText" presStyleLbl="node1" presStyleIdx="3" presStyleCnt="6" custLinFactY="-57784" custLinFactNeighborY="-100000">
        <dgm:presLayoutVars>
          <dgm:chMax val="0"/>
          <dgm:bulletEnabled val="1"/>
        </dgm:presLayoutVars>
      </dgm:prSet>
      <dgm:spPr/>
    </dgm:pt>
    <dgm:pt modelId="{313B7012-2B26-4B26-9F67-69A9C7664567}" type="pres">
      <dgm:prSet presAssocID="{871B01AE-ED16-4798-BCD2-6B9B01456FA3}" presName="spacer" presStyleCnt="0"/>
      <dgm:spPr/>
    </dgm:pt>
    <dgm:pt modelId="{379E05A5-A25B-41F1-8AD2-A446C1ABF50F}" type="pres">
      <dgm:prSet presAssocID="{48FF1BD5-E830-4D42-B741-D880E268CA07}" presName="parentText" presStyleLbl="node1" presStyleIdx="4" presStyleCnt="6" custLinFactY="-59094" custLinFactNeighborY="-100000">
        <dgm:presLayoutVars>
          <dgm:chMax val="0"/>
          <dgm:bulletEnabled val="1"/>
        </dgm:presLayoutVars>
      </dgm:prSet>
      <dgm:spPr/>
    </dgm:pt>
    <dgm:pt modelId="{15FCD43E-45C2-43C7-A7F6-5777019C1181}" type="pres">
      <dgm:prSet presAssocID="{28929ABB-FFA1-4CE6-9B73-4D8F3E5E0CED}" presName="spacer" presStyleCnt="0"/>
      <dgm:spPr/>
    </dgm:pt>
    <dgm:pt modelId="{CC788AA7-C95E-4CC7-8739-9B8464E91BD0}" type="pres">
      <dgm:prSet presAssocID="{C80AB6D5-4400-41AB-8D74-CF37060BD187}" presName="parentText" presStyleLbl="node1" presStyleIdx="5" presStyleCnt="6" custLinFactY="-67331" custLinFactNeighborY="-100000">
        <dgm:presLayoutVars>
          <dgm:chMax val="0"/>
          <dgm:bulletEnabled val="1"/>
        </dgm:presLayoutVars>
      </dgm:prSet>
      <dgm:spPr/>
    </dgm:pt>
  </dgm:ptLst>
  <dgm:cxnLst>
    <dgm:cxn modelId="{DA8BDA06-A070-420F-8867-F75070C7EA49}" type="presOf" srcId="{48FF1BD5-E830-4D42-B741-D880E268CA07}" destId="{379E05A5-A25B-41F1-8AD2-A446C1ABF50F}" srcOrd="0" destOrd="0" presId="urn:microsoft.com/office/officeart/2005/8/layout/vList2"/>
    <dgm:cxn modelId="{B75A7007-82AD-4396-BEFE-87F65DCA3384}" type="presOf" srcId="{8C87A737-DE3B-4800-8B48-A784A65B941F}" destId="{1FE3F93E-1FB6-487E-A88D-2616916F05EC}" srcOrd="0" destOrd="0" presId="urn:microsoft.com/office/officeart/2005/8/layout/vList2"/>
    <dgm:cxn modelId="{17598063-1201-4609-ADE9-E165D156BE57}" srcId="{57F8DC68-4186-4D55-8E72-36DFC8A1DE9A}" destId="{8C87A737-DE3B-4800-8B48-A784A65B941F}" srcOrd="1" destOrd="0" parTransId="{8E2AF135-CB92-47E2-9093-D1BF280951FA}" sibTransId="{EA49F4F0-5D84-46A9-85E6-77BE134C1C46}"/>
    <dgm:cxn modelId="{24D79467-5F45-4F35-A70B-035455BCB9CC}" srcId="{57F8DC68-4186-4D55-8E72-36DFC8A1DE9A}" destId="{F8576976-D3E4-4666-9947-3B1A16ACE93C}" srcOrd="0" destOrd="0" parTransId="{7CD84080-1EF3-4AC8-9533-309E5E848D35}" sibTransId="{7E60EC9A-30CC-4292-A283-50383CF81B2A}"/>
    <dgm:cxn modelId="{E5B43772-DB1B-4748-877B-0DB8F5E3AF0E}" srcId="{57F8DC68-4186-4D55-8E72-36DFC8A1DE9A}" destId="{48FF1BD5-E830-4D42-B741-D880E268CA07}" srcOrd="4" destOrd="0" parTransId="{A2B9035C-D59E-45AF-9D3D-BA25F068CC64}" sibTransId="{28929ABB-FFA1-4CE6-9B73-4D8F3E5E0CED}"/>
    <dgm:cxn modelId="{394A7652-32F1-4E26-89DC-561641293170}" type="presOf" srcId="{57F8DC68-4186-4D55-8E72-36DFC8A1DE9A}" destId="{DA4DC7BB-C053-4A26-A737-680273D7AAD1}" srcOrd="0" destOrd="0" presId="urn:microsoft.com/office/officeart/2005/8/layout/vList2"/>
    <dgm:cxn modelId="{E2CD0D9D-FAE6-4257-98B8-8793E2C35B3D}" type="presOf" srcId="{D2F7F2FE-CE10-4BB6-953B-B4A55E836C60}" destId="{E212ACE5-0BD6-499A-BA30-4AB44348E3B1}" srcOrd="0" destOrd="0" presId="urn:microsoft.com/office/officeart/2005/8/layout/vList2"/>
    <dgm:cxn modelId="{1D2338A7-F3AB-42C6-AA93-3836C8BF0F99}" type="presOf" srcId="{C80AB6D5-4400-41AB-8D74-CF37060BD187}" destId="{CC788AA7-C95E-4CC7-8739-9B8464E91BD0}" srcOrd="0" destOrd="0" presId="urn:microsoft.com/office/officeart/2005/8/layout/vList2"/>
    <dgm:cxn modelId="{E1E656C2-6869-4C05-A043-EC65E521C85B}" srcId="{57F8DC68-4186-4D55-8E72-36DFC8A1DE9A}" destId="{C80AB6D5-4400-41AB-8D74-CF37060BD187}" srcOrd="5" destOrd="0" parTransId="{9EDF9DCF-2896-4357-929F-B2FF6568E4EB}" sibTransId="{93E171F0-7262-46A8-B010-E6D12069C098}"/>
    <dgm:cxn modelId="{B95400CB-EBCC-474B-BD44-C46CF7196AEC}" type="presOf" srcId="{F8576976-D3E4-4666-9947-3B1A16ACE93C}" destId="{DB21C3C4-2496-4D1B-9083-0BB7ED62C92A}" srcOrd="0" destOrd="0" presId="urn:microsoft.com/office/officeart/2005/8/layout/vList2"/>
    <dgm:cxn modelId="{AB280BD5-0134-4E22-B950-AC7A9E59C730}" srcId="{57F8DC68-4186-4D55-8E72-36DFC8A1DE9A}" destId="{D2F7F2FE-CE10-4BB6-953B-B4A55E836C60}" srcOrd="2" destOrd="0" parTransId="{E0EFF6A4-6B07-47CA-A6AD-FA714F16931A}" sibTransId="{470808FD-B2F8-4801-85E0-47EB38C07571}"/>
    <dgm:cxn modelId="{210955E9-6B3B-45BC-8D2E-69849F0E06B8}" srcId="{57F8DC68-4186-4D55-8E72-36DFC8A1DE9A}" destId="{9FAAE8FD-3585-4A0D-BE44-6AAFE94853C7}" srcOrd="3" destOrd="0" parTransId="{C25FE4E0-2445-4562-A2BA-F5AD48532DB8}" sibTransId="{871B01AE-ED16-4798-BCD2-6B9B01456FA3}"/>
    <dgm:cxn modelId="{337FEEF7-07A1-4227-BBC4-A0EB903995CC}" type="presOf" srcId="{9FAAE8FD-3585-4A0D-BE44-6AAFE94853C7}" destId="{FE37ADAF-56C6-4BBA-B634-A1F6417DD808}" srcOrd="0" destOrd="0" presId="urn:microsoft.com/office/officeart/2005/8/layout/vList2"/>
    <dgm:cxn modelId="{BE3B074B-02E5-45E0-BB47-BF4C2294A386}" type="presParOf" srcId="{DA4DC7BB-C053-4A26-A737-680273D7AAD1}" destId="{DB21C3C4-2496-4D1B-9083-0BB7ED62C92A}" srcOrd="0" destOrd="0" presId="urn:microsoft.com/office/officeart/2005/8/layout/vList2"/>
    <dgm:cxn modelId="{DB35BB5A-860B-4FD4-9608-3F66CD3232C8}" type="presParOf" srcId="{DA4DC7BB-C053-4A26-A737-680273D7AAD1}" destId="{8130140E-0434-430B-83FE-250A23D412AB}" srcOrd="1" destOrd="0" presId="urn:microsoft.com/office/officeart/2005/8/layout/vList2"/>
    <dgm:cxn modelId="{33CB8452-55AD-4A4F-97A2-36C4024B65AD}" type="presParOf" srcId="{DA4DC7BB-C053-4A26-A737-680273D7AAD1}" destId="{1FE3F93E-1FB6-487E-A88D-2616916F05EC}" srcOrd="2" destOrd="0" presId="urn:microsoft.com/office/officeart/2005/8/layout/vList2"/>
    <dgm:cxn modelId="{BA32B092-E842-4F2B-86A5-BFED5CD0E8DB}" type="presParOf" srcId="{DA4DC7BB-C053-4A26-A737-680273D7AAD1}" destId="{481F76F0-AB6A-45EF-BEAD-758A8ACAAD06}" srcOrd="3" destOrd="0" presId="urn:microsoft.com/office/officeart/2005/8/layout/vList2"/>
    <dgm:cxn modelId="{69B0BDA7-079A-451E-8833-01114430291D}" type="presParOf" srcId="{DA4DC7BB-C053-4A26-A737-680273D7AAD1}" destId="{E212ACE5-0BD6-499A-BA30-4AB44348E3B1}" srcOrd="4" destOrd="0" presId="urn:microsoft.com/office/officeart/2005/8/layout/vList2"/>
    <dgm:cxn modelId="{C11CA4C6-3A32-4E85-AE5B-E6714E1B6479}" type="presParOf" srcId="{DA4DC7BB-C053-4A26-A737-680273D7AAD1}" destId="{A2638639-6310-47AC-B9DF-B59AF6D0800E}" srcOrd="5" destOrd="0" presId="urn:microsoft.com/office/officeart/2005/8/layout/vList2"/>
    <dgm:cxn modelId="{ABD09372-3D14-4317-81E6-BFD1552ED72A}" type="presParOf" srcId="{DA4DC7BB-C053-4A26-A737-680273D7AAD1}" destId="{FE37ADAF-56C6-4BBA-B634-A1F6417DD808}" srcOrd="6" destOrd="0" presId="urn:microsoft.com/office/officeart/2005/8/layout/vList2"/>
    <dgm:cxn modelId="{5FC73AE0-732E-4A0C-B808-ACDF90C4DF7D}" type="presParOf" srcId="{DA4DC7BB-C053-4A26-A737-680273D7AAD1}" destId="{313B7012-2B26-4B26-9F67-69A9C7664567}" srcOrd="7" destOrd="0" presId="urn:microsoft.com/office/officeart/2005/8/layout/vList2"/>
    <dgm:cxn modelId="{CE174334-FB22-46E3-B909-7DF888567DDB}" type="presParOf" srcId="{DA4DC7BB-C053-4A26-A737-680273D7AAD1}" destId="{379E05A5-A25B-41F1-8AD2-A446C1ABF50F}" srcOrd="8" destOrd="0" presId="urn:microsoft.com/office/officeart/2005/8/layout/vList2"/>
    <dgm:cxn modelId="{166CE456-2570-4F7D-A256-C539F2649A21}" type="presParOf" srcId="{DA4DC7BB-C053-4A26-A737-680273D7AAD1}" destId="{15FCD43E-45C2-43C7-A7F6-5777019C1181}" srcOrd="9" destOrd="0" presId="urn:microsoft.com/office/officeart/2005/8/layout/vList2"/>
    <dgm:cxn modelId="{13300E1F-1917-423A-83A9-10B3E601EF59}" type="presParOf" srcId="{DA4DC7BB-C053-4A26-A737-680273D7AAD1}" destId="{CC788AA7-C95E-4CC7-8739-9B8464E91BD0}"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F8DC68-4186-4D55-8E72-36DFC8A1D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22F1ED-5751-4336-A468-25243A5E0EC5}">
      <dgm:prSet custT="1"/>
      <dgm:spPr/>
      <dgm:t>
        <a:bodyPr/>
        <a:lstStyle/>
        <a:p>
          <a:pPr algn="ctr"/>
          <a:r>
            <a:rPr lang="en-GB" sz="2800" b="1" dirty="0"/>
            <a:t>MSK services approach </a:t>
          </a:r>
        </a:p>
        <a:p>
          <a:pPr algn="l"/>
          <a:r>
            <a:rPr lang="en-GB" sz="2400" dirty="0"/>
            <a:t>- life course and prevention approach </a:t>
          </a:r>
        </a:p>
        <a:p>
          <a:pPr algn="l"/>
          <a:r>
            <a:rPr lang="en-GB" sz="2400" dirty="0"/>
            <a:t>- integrating MSK into health services</a:t>
          </a:r>
        </a:p>
        <a:p>
          <a:pPr algn="l"/>
          <a:r>
            <a:rPr lang="en-GB" sz="2400" dirty="0"/>
            <a:t>- support navigation e.g. for screening and exercise</a:t>
          </a:r>
        </a:p>
        <a:p>
          <a:pPr algn="l"/>
          <a:r>
            <a:rPr lang="en-GB" sz="2400" dirty="0"/>
            <a:t>- employers to focus on maintaining the MSK health of workers rather than addressing issues after they arise. E.g. training managers via IOSH/DWP funding</a:t>
          </a:r>
        </a:p>
        <a:p>
          <a:pPr algn="l">
            <a:buNone/>
          </a:pPr>
          <a:endParaRPr lang="en-GB" sz="2400" dirty="0"/>
        </a:p>
      </dgm:t>
    </dgm:pt>
    <dgm:pt modelId="{20198B52-EC88-4A21-B278-7BE9BD0C5236}" type="parTrans" cxnId="{B941BD45-034F-4CBE-ADDD-1E80592CD65A}">
      <dgm:prSet/>
      <dgm:spPr/>
      <dgm:t>
        <a:bodyPr/>
        <a:lstStyle/>
        <a:p>
          <a:endParaRPr lang="en-GB"/>
        </a:p>
      </dgm:t>
    </dgm:pt>
    <dgm:pt modelId="{3AE29D7E-1B62-416A-B185-2750A17824D0}" type="sibTrans" cxnId="{B941BD45-034F-4CBE-ADDD-1E80592CD65A}">
      <dgm:prSet/>
      <dgm:spPr/>
      <dgm:t>
        <a:bodyPr/>
        <a:lstStyle/>
        <a:p>
          <a:endParaRPr lang="en-GB"/>
        </a:p>
      </dgm:t>
    </dgm:pt>
    <dgm:pt modelId="{DA4DC7BB-C053-4A26-A737-680273D7AAD1}" type="pres">
      <dgm:prSet presAssocID="{57F8DC68-4186-4D55-8E72-36DFC8A1DE9A}" presName="linear" presStyleCnt="0">
        <dgm:presLayoutVars>
          <dgm:animLvl val="lvl"/>
          <dgm:resizeHandles val="exact"/>
        </dgm:presLayoutVars>
      </dgm:prSet>
      <dgm:spPr/>
    </dgm:pt>
    <dgm:pt modelId="{4F0A531E-4F22-44D4-9097-DB5E36D5710D}" type="pres">
      <dgm:prSet presAssocID="{0E22F1ED-5751-4336-A468-25243A5E0EC5}" presName="parentText" presStyleLbl="node1" presStyleIdx="0" presStyleCnt="1" custLinFactNeighborX="1185" custLinFactNeighborY="-10604">
        <dgm:presLayoutVars>
          <dgm:chMax val="0"/>
          <dgm:bulletEnabled val="1"/>
        </dgm:presLayoutVars>
      </dgm:prSet>
      <dgm:spPr/>
    </dgm:pt>
  </dgm:ptLst>
  <dgm:cxnLst>
    <dgm:cxn modelId="{B941BD45-034F-4CBE-ADDD-1E80592CD65A}" srcId="{57F8DC68-4186-4D55-8E72-36DFC8A1DE9A}" destId="{0E22F1ED-5751-4336-A468-25243A5E0EC5}" srcOrd="0" destOrd="0" parTransId="{20198B52-EC88-4A21-B278-7BE9BD0C5236}" sibTransId="{3AE29D7E-1B62-416A-B185-2750A17824D0}"/>
    <dgm:cxn modelId="{394A7652-32F1-4E26-89DC-561641293170}" type="presOf" srcId="{57F8DC68-4186-4D55-8E72-36DFC8A1DE9A}" destId="{DA4DC7BB-C053-4A26-A737-680273D7AAD1}" srcOrd="0" destOrd="0" presId="urn:microsoft.com/office/officeart/2005/8/layout/vList2"/>
    <dgm:cxn modelId="{9CD38BF8-02AF-4974-B06E-2A8F8CEF3E39}" type="presOf" srcId="{0E22F1ED-5751-4336-A468-25243A5E0EC5}" destId="{4F0A531E-4F22-44D4-9097-DB5E36D5710D}" srcOrd="0" destOrd="0" presId="urn:microsoft.com/office/officeart/2005/8/layout/vList2"/>
    <dgm:cxn modelId="{F3FC8EA7-EFD3-4013-A168-F2B110EB9D83}" type="presParOf" srcId="{DA4DC7BB-C053-4A26-A737-680273D7AAD1}" destId="{4F0A531E-4F22-44D4-9097-DB5E36D5710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8DC68-4186-4D55-8E72-36DFC8A1D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22F1ED-5751-4336-A468-25243A5E0EC5}">
      <dgm:prSet custT="1"/>
      <dgm:spPr/>
      <dgm:t>
        <a:bodyPr/>
        <a:lstStyle/>
        <a:p>
          <a:pPr algn="ctr"/>
          <a:r>
            <a:rPr lang="en-GB" sz="2800" b="1" dirty="0"/>
            <a:t>Policy approach</a:t>
          </a:r>
        </a:p>
        <a:p>
          <a:pPr algn="l"/>
          <a:r>
            <a:rPr lang="en-GB" sz="2400" dirty="0"/>
            <a:t>- Work Well</a:t>
          </a:r>
        </a:p>
        <a:p>
          <a:pPr algn="l"/>
          <a:r>
            <a:rPr lang="en-GB" sz="2400" dirty="0"/>
            <a:t>- Pathfinders</a:t>
          </a:r>
        </a:p>
        <a:p>
          <a:pPr algn="l"/>
          <a:r>
            <a:rPr lang="en-GB" sz="2400" dirty="0"/>
            <a:t>- NHS 10 year plan</a:t>
          </a:r>
        </a:p>
        <a:p>
          <a:pPr algn="l"/>
          <a:r>
            <a:rPr lang="en-GB" sz="2400" dirty="0"/>
            <a:t>- Keep Britain working..</a:t>
          </a:r>
        </a:p>
      </dgm:t>
    </dgm:pt>
    <dgm:pt modelId="{20198B52-EC88-4A21-B278-7BE9BD0C5236}" type="parTrans" cxnId="{B941BD45-034F-4CBE-ADDD-1E80592CD65A}">
      <dgm:prSet/>
      <dgm:spPr/>
      <dgm:t>
        <a:bodyPr/>
        <a:lstStyle/>
        <a:p>
          <a:endParaRPr lang="en-GB"/>
        </a:p>
      </dgm:t>
    </dgm:pt>
    <dgm:pt modelId="{3AE29D7E-1B62-416A-B185-2750A17824D0}" type="sibTrans" cxnId="{B941BD45-034F-4CBE-ADDD-1E80592CD65A}">
      <dgm:prSet/>
      <dgm:spPr/>
      <dgm:t>
        <a:bodyPr/>
        <a:lstStyle/>
        <a:p>
          <a:endParaRPr lang="en-GB"/>
        </a:p>
      </dgm:t>
    </dgm:pt>
    <dgm:pt modelId="{DA4DC7BB-C053-4A26-A737-680273D7AAD1}" type="pres">
      <dgm:prSet presAssocID="{57F8DC68-4186-4D55-8E72-36DFC8A1DE9A}" presName="linear" presStyleCnt="0">
        <dgm:presLayoutVars>
          <dgm:animLvl val="lvl"/>
          <dgm:resizeHandles val="exact"/>
        </dgm:presLayoutVars>
      </dgm:prSet>
      <dgm:spPr/>
    </dgm:pt>
    <dgm:pt modelId="{4F0A531E-4F22-44D4-9097-DB5E36D5710D}" type="pres">
      <dgm:prSet presAssocID="{0E22F1ED-5751-4336-A468-25243A5E0EC5}" presName="parentText" presStyleLbl="node1" presStyleIdx="0" presStyleCnt="1" custLinFactNeighborX="-3417" custLinFactNeighborY="-397">
        <dgm:presLayoutVars>
          <dgm:chMax val="0"/>
          <dgm:bulletEnabled val="1"/>
        </dgm:presLayoutVars>
      </dgm:prSet>
      <dgm:spPr/>
    </dgm:pt>
  </dgm:ptLst>
  <dgm:cxnLst>
    <dgm:cxn modelId="{B941BD45-034F-4CBE-ADDD-1E80592CD65A}" srcId="{57F8DC68-4186-4D55-8E72-36DFC8A1DE9A}" destId="{0E22F1ED-5751-4336-A468-25243A5E0EC5}" srcOrd="0" destOrd="0" parTransId="{20198B52-EC88-4A21-B278-7BE9BD0C5236}" sibTransId="{3AE29D7E-1B62-416A-B185-2750A17824D0}"/>
    <dgm:cxn modelId="{394A7652-32F1-4E26-89DC-561641293170}" type="presOf" srcId="{57F8DC68-4186-4D55-8E72-36DFC8A1DE9A}" destId="{DA4DC7BB-C053-4A26-A737-680273D7AAD1}" srcOrd="0" destOrd="0" presId="urn:microsoft.com/office/officeart/2005/8/layout/vList2"/>
    <dgm:cxn modelId="{9CD38BF8-02AF-4974-B06E-2A8F8CEF3E39}" type="presOf" srcId="{0E22F1ED-5751-4336-A468-25243A5E0EC5}" destId="{4F0A531E-4F22-44D4-9097-DB5E36D5710D}" srcOrd="0" destOrd="0" presId="urn:microsoft.com/office/officeart/2005/8/layout/vList2"/>
    <dgm:cxn modelId="{F3FC8EA7-EFD3-4013-A168-F2B110EB9D83}" type="presParOf" srcId="{DA4DC7BB-C053-4A26-A737-680273D7AAD1}" destId="{4F0A531E-4F22-44D4-9097-DB5E36D5710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F8DC68-4186-4D55-8E72-36DFC8A1DE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22F1ED-5751-4336-A468-25243A5E0EC5}">
      <dgm:prSet custT="1"/>
      <dgm:spPr/>
      <dgm:t>
        <a:bodyPr/>
        <a:lstStyle/>
        <a:p>
          <a:pPr algn="ctr"/>
          <a:r>
            <a:rPr lang="en-GB" sz="2800" b="1" dirty="0"/>
            <a:t>MSK Workforce </a:t>
          </a:r>
        </a:p>
        <a:p>
          <a:pPr algn="l"/>
          <a:r>
            <a:rPr lang="en-GB" sz="2400" dirty="0"/>
            <a:t>- support and training non-clinical and clinical staff to facilitate effective work and health conversations.</a:t>
          </a:r>
        </a:p>
        <a:p>
          <a:pPr algn="l"/>
          <a:r>
            <a:rPr lang="en-GB" sz="2400" dirty="0"/>
            <a:t>- First contact practitioners e.g. physios</a:t>
          </a:r>
        </a:p>
        <a:p>
          <a:pPr algn="l"/>
          <a:r>
            <a:rPr lang="en-GB" sz="2400" dirty="0"/>
            <a:t>- BAPAM </a:t>
          </a:r>
        </a:p>
        <a:p>
          <a:pPr algn="l"/>
          <a:r>
            <a:rPr lang="en-GB" sz="2400" dirty="0"/>
            <a:t>- Occupational health </a:t>
          </a:r>
        </a:p>
      </dgm:t>
    </dgm:pt>
    <dgm:pt modelId="{20198B52-EC88-4A21-B278-7BE9BD0C5236}" type="parTrans" cxnId="{B941BD45-034F-4CBE-ADDD-1E80592CD65A}">
      <dgm:prSet/>
      <dgm:spPr/>
      <dgm:t>
        <a:bodyPr/>
        <a:lstStyle/>
        <a:p>
          <a:endParaRPr lang="en-GB"/>
        </a:p>
      </dgm:t>
    </dgm:pt>
    <dgm:pt modelId="{3AE29D7E-1B62-416A-B185-2750A17824D0}" type="sibTrans" cxnId="{B941BD45-034F-4CBE-ADDD-1E80592CD65A}">
      <dgm:prSet/>
      <dgm:spPr/>
      <dgm:t>
        <a:bodyPr/>
        <a:lstStyle/>
        <a:p>
          <a:endParaRPr lang="en-GB"/>
        </a:p>
      </dgm:t>
    </dgm:pt>
    <dgm:pt modelId="{DA4DC7BB-C053-4A26-A737-680273D7AAD1}" type="pres">
      <dgm:prSet presAssocID="{57F8DC68-4186-4D55-8E72-36DFC8A1DE9A}" presName="linear" presStyleCnt="0">
        <dgm:presLayoutVars>
          <dgm:animLvl val="lvl"/>
          <dgm:resizeHandles val="exact"/>
        </dgm:presLayoutVars>
      </dgm:prSet>
      <dgm:spPr/>
    </dgm:pt>
    <dgm:pt modelId="{4F0A531E-4F22-44D4-9097-DB5E36D5710D}" type="pres">
      <dgm:prSet presAssocID="{0E22F1ED-5751-4336-A468-25243A5E0EC5}" presName="parentText" presStyleLbl="node1" presStyleIdx="0" presStyleCnt="1">
        <dgm:presLayoutVars>
          <dgm:chMax val="0"/>
          <dgm:bulletEnabled val="1"/>
        </dgm:presLayoutVars>
      </dgm:prSet>
      <dgm:spPr/>
    </dgm:pt>
  </dgm:ptLst>
  <dgm:cxnLst>
    <dgm:cxn modelId="{B941BD45-034F-4CBE-ADDD-1E80592CD65A}" srcId="{57F8DC68-4186-4D55-8E72-36DFC8A1DE9A}" destId="{0E22F1ED-5751-4336-A468-25243A5E0EC5}" srcOrd="0" destOrd="0" parTransId="{20198B52-EC88-4A21-B278-7BE9BD0C5236}" sibTransId="{3AE29D7E-1B62-416A-B185-2750A17824D0}"/>
    <dgm:cxn modelId="{394A7652-32F1-4E26-89DC-561641293170}" type="presOf" srcId="{57F8DC68-4186-4D55-8E72-36DFC8A1DE9A}" destId="{DA4DC7BB-C053-4A26-A737-680273D7AAD1}" srcOrd="0" destOrd="0" presId="urn:microsoft.com/office/officeart/2005/8/layout/vList2"/>
    <dgm:cxn modelId="{9CD38BF8-02AF-4974-B06E-2A8F8CEF3E39}" type="presOf" srcId="{0E22F1ED-5751-4336-A468-25243A5E0EC5}" destId="{4F0A531E-4F22-44D4-9097-DB5E36D5710D}" srcOrd="0" destOrd="0" presId="urn:microsoft.com/office/officeart/2005/8/layout/vList2"/>
    <dgm:cxn modelId="{F3FC8EA7-EFD3-4013-A168-F2B110EB9D83}" type="presParOf" srcId="{DA4DC7BB-C053-4A26-A737-680273D7AAD1}" destId="{4F0A531E-4F22-44D4-9097-DB5E36D5710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8C20AE-6E04-4EA1-8DC8-70DF320D88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104F2F3-7E26-4D19-BCF7-A76960A6C97B}">
      <dgm:prSet custT="1"/>
      <dgm:spPr/>
      <dgm:t>
        <a:bodyPr/>
        <a:lstStyle/>
        <a:p>
          <a:r>
            <a:rPr lang="en-GB" sz="1800" dirty="0"/>
            <a:t>Established in 2019, it aims to keep workers healthy with their MSK health via advocacy to: </a:t>
          </a:r>
          <a:endParaRPr lang="en-US" sz="1800" dirty="0"/>
        </a:p>
      </dgm:t>
    </dgm:pt>
    <dgm:pt modelId="{0FC4AA48-6C83-4732-802A-32F4DA393186}" type="parTrans" cxnId="{B46E7A55-2E1D-46A6-87A2-0AF52B690160}">
      <dgm:prSet/>
      <dgm:spPr/>
      <dgm:t>
        <a:bodyPr/>
        <a:lstStyle/>
        <a:p>
          <a:endParaRPr lang="en-US"/>
        </a:p>
      </dgm:t>
    </dgm:pt>
    <dgm:pt modelId="{5F309A23-C517-4F91-81B2-6A0882C0E217}" type="sibTrans" cxnId="{B46E7A55-2E1D-46A6-87A2-0AF52B690160}">
      <dgm:prSet/>
      <dgm:spPr/>
      <dgm:t>
        <a:bodyPr/>
        <a:lstStyle/>
        <a:p>
          <a:endParaRPr lang="en-US"/>
        </a:p>
      </dgm:t>
    </dgm:pt>
    <dgm:pt modelId="{7051B7CD-DBEB-4323-AEF4-5A691A338EF2}">
      <dgm:prSet custT="1"/>
      <dgm:spPr/>
      <dgm:t>
        <a:bodyPr/>
        <a:lstStyle/>
        <a:p>
          <a:r>
            <a:rPr lang="en-GB" sz="1800" dirty="0"/>
            <a:t>Policy makers </a:t>
          </a:r>
          <a:endParaRPr lang="en-US" sz="1800" dirty="0"/>
        </a:p>
      </dgm:t>
    </dgm:pt>
    <dgm:pt modelId="{EB66EB02-32DA-4EFC-8DBE-D1868DFDBEF7}" type="parTrans" cxnId="{EB3019E0-C451-4837-A37D-B2CE2AE9246B}">
      <dgm:prSet/>
      <dgm:spPr/>
      <dgm:t>
        <a:bodyPr/>
        <a:lstStyle/>
        <a:p>
          <a:endParaRPr lang="en-US"/>
        </a:p>
      </dgm:t>
    </dgm:pt>
    <dgm:pt modelId="{0E3092E9-B62B-4293-8F1A-B28A53232266}" type="sibTrans" cxnId="{EB3019E0-C451-4837-A37D-B2CE2AE9246B}">
      <dgm:prSet/>
      <dgm:spPr/>
      <dgm:t>
        <a:bodyPr/>
        <a:lstStyle/>
        <a:p>
          <a:endParaRPr lang="en-US"/>
        </a:p>
      </dgm:t>
    </dgm:pt>
    <dgm:pt modelId="{520053A7-E163-4AE4-8812-63DC3F05B38B}">
      <dgm:prSet custT="1"/>
      <dgm:spPr/>
      <dgm:t>
        <a:bodyPr/>
        <a:lstStyle/>
        <a:p>
          <a:r>
            <a:rPr lang="en-GB" sz="1800" dirty="0"/>
            <a:t>Employers </a:t>
          </a:r>
          <a:endParaRPr lang="en-US" sz="1800" dirty="0"/>
        </a:p>
      </dgm:t>
    </dgm:pt>
    <dgm:pt modelId="{08E77754-9A47-4B3E-9253-6597CDEF4B41}" type="parTrans" cxnId="{8697AF8F-A698-422F-ABC4-FD0B803E774A}">
      <dgm:prSet/>
      <dgm:spPr/>
      <dgm:t>
        <a:bodyPr/>
        <a:lstStyle/>
        <a:p>
          <a:endParaRPr lang="en-US"/>
        </a:p>
      </dgm:t>
    </dgm:pt>
    <dgm:pt modelId="{13F78C03-4DCE-42DB-9384-A089FBE0481E}" type="sibTrans" cxnId="{8697AF8F-A698-422F-ABC4-FD0B803E774A}">
      <dgm:prSet/>
      <dgm:spPr/>
      <dgm:t>
        <a:bodyPr/>
        <a:lstStyle/>
        <a:p>
          <a:endParaRPr lang="en-US"/>
        </a:p>
      </dgm:t>
    </dgm:pt>
    <dgm:pt modelId="{BB82DB58-D720-4C98-80DC-6AB93F6CEE3C}">
      <dgm:prSet custT="1"/>
      <dgm:spPr/>
      <dgm:t>
        <a:bodyPr/>
        <a:lstStyle/>
        <a:p>
          <a:r>
            <a:rPr lang="en-GB" sz="1800" dirty="0"/>
            <a:t>Health professionals </a:t>
          </a:r>
          <a:endParaRPr lang="en-US" sz="1800" dirty="0"/>
        </a:p>
      </dgm:t>
    </dgm:pt>
    <dgm:pt modelId="{A81ADDF4-DAED-42A4-ADC7-E87B96DDEE98}" type="parTrans" cxnId="{476C74CA-9231-4733-852F-1B6910D8FD1C}">
      <dgm:prSet/>
      <dgm:spPr/>
      <dgm:t>
        <a:bodyPr/>
        <a:lstStyle/>
        <a:p>
          <a:endParaRPr lang="en-US"/>
        </a:p>
      </dgm:t>
    </dgm:pt>
    <dgm:pt modelId="{8BB5E840-DDCA-49BD-8F2F-83CD59FF5498}" type="sibTrans" cxnId="{476C74CA-9231-4733-852F-1B6910D8FD1C}">
      <dgm:prSet/>
      <dgm:spPr/>
      <dgm:t>
        <a:bodyPr/>
        <a:lstStyle/>
        <a:p>
          <a:endParaRPr lang="en-US"/>
        </a:p>
      </dgm:t>
    </dgm:pt>
    <dgm:pt modelId="{6601691B-9D0B-4648-8215-4E5A0E0A1697}">
      <dgm:prSet custT="1"/>
      <dgm:spPr/>
      <dgm:t>
        <a:bodyPr/>
        <a:lstStyle/>
        <a:p>
          <a:r>
            <a:rPr lang="en-GB" sz="1800" dirty="0"/>
            <a:t>Academics</a:t>
          </a:r>
          <a:endParaRPr lang="en-US" sz="1800" dirty="0"/>
        </a:p>
      </dgm:t>
    </dgm:pt>
    <dgm:pt modelId="{8D8D1269-BEF3-42FF-9D55-B8C2F6C061A8}" type="parTrans" cxnId="{7C68D22F-8017-49DD-8200-152B517AEEDC}">
      <dgm:prSet/>
      <dgm:spPr/>
      <dgm:t>
        <a:bodyPr/>
        <a:lstStyle/>
        <a:p>
          <a:endParaRPr lang="en-US"/>
        </a:p>
      </dgm:t>
    </dgm:pt>
    <dgm:pt modelId="{5E0FE9E2-8032-4C66-9944-4605AA4DD635}" type="sibTrans" cxnId="{7C68D22F-8017-49DD-8200-152B517AEEDC}">
      <dgm:prSet/>
      <dgm:spPr/>
      <dgm:t>
        <a:bodyPr/>
        <a:lstStyle/>
        <a:p>
          <a:endParaRPr lang="en-US"/>
        </a:p>
      </dgm:t>
    </dgm:pt>
    <dgm:pt modelId="{7D6FC0FF-B638-44D2-BC18-6F327685DE67}">
      <dgm:prSet/>
      <dgm:spPr/>
      <dgm:t>
        <a:bodyPr/>
        <a:lstStyle/>
        <a:p>
          <a:r>
            <a:rPr lang="en-GB" dirty="0"/>
            <a:t>Members of the Network include: Work and Health Unit. Occupational Health professionals, representatives from Charities (such as Versus Arthritis and NRAS), professional bodies and networks (such as the Council for Work and Health, the Chartered Society of Physiotherapy, and ARMA, organisations such as the Institute of Occupational Medicine and Universities.</a:t>
          </a:r>
          <a:endParaRPr lang="en-US" dirty="0"/>
        </a:p>
      </dgm:t>
    </dgm:pt>
    <dgm:pt modelId="{28BF4993-29BF-4BBE-B925-CFC0F29D9CD4}" type="parTrans" cxnId="{1549BF3A-2D10-4C60-B1E5-EC59A0DA7C94}">
      <dgm:prSet/>
      <dgm:spPr/>
      <dgm:t>
        <a:bodyPr/>
        <a:lstStyle/>
        <a:p>
          <a:endParaRPr lang="en-US"/>
        </a:p>
      </dgm:t>
    </dgm:pt>
    <dgm:pt modelId="{01A3EE2C-0282-4C51-B0C5-B3A71BB3C0D5}" type="sibTrans" cxnId="{1549BF3A-2D10-4C60-B1E5-EC59A0DA7C94}">
      <dgm:prSet/>
      <dgm:spPr/>
      <dgm:t>
        <a:bodyPr/>
        <a:lstStyle/>
        <a:p>
          <a:endParaRPr lang="en-US"/>
        </a:p>
      </dgm:t>
    </dgm:pt>
    <dgm:pt modelId="{68FD79ED-4C32-4EBF-8140-CF50F3D5274D}">
      <dgm:prSet custT="1"/>
      <dgm:spPr/>
      <dgm:t>
        <a:bodyPr/>
        <a:lstStyle/>
        <a:p>
          <a:pPr algn="l"/>
          <a:r>
            <a:rPr lang="en-GB" sz="800" dirty="0">
              <a:hlinkClick xmlns:r="http://schemas.openxmlformats.org/officeDocument/2006/relationships" r:id="rId1"/>
            </a:rPr>
            <a:t>https://www.som.org.uk/</a:t>
          </a:r>
          <a:r>
            <a:rPr lang="en-GB" sz="1800" dirty="0">
              <a:hlinkClick xmlns:r="http://schemas.openxmlformats.org/officeDocument/2006/relationships" r:id="rId1"/>
            </a:rPr>
            <a:t>mskrk</a:t>
          </a:r>
          <a:r>
            <a:rPr lang="en-GB" sz="1800" dirty="0"/>
            <a:t>Contact SOM to join - its free</a:t>
          </a:r>
          <a:endParaRPr lang="en-US" sz="1800" dirty="0"/>
        </a:p>
      </dgm:t>
    </dgm:pt>
    <dgm:pt modelId="{386DFCD8-1B6D-4C22-85D8-0BDB69852263}" type="parTrans" cxnId="{EAA6542C-6F4A-4C1E-9ADE-96D490C9525D}">
      <dgm:prSet/>
      <dgm:spPr/>
      <dgm:t>
        <a:bodyPr/>
        <a:lstStyle/>
        <a:p>
          <a:endParaRPr lang="en-US"/>
        </a:p>
      </dgm:t>
    </dgm:pt>
    <dgm:pt modelId="{7ACCE076-C60E-46E0-8028-DA8F87F3A6FD}" type="sibTrans" cxnId="{EAA6542C-6F4A-4C1E-9ADE-96D490C9525D}">
      <dgm:prSet/>
      <dgm:spPr/>
      <dgm:t>
        <a:bodyPr/>
        <a:lstStyle/>
        <a:p>
          <a:endParaRPr lang="en-US"/>
        </a:p>
      </dgm:t>
    </dgm:pt>
    <dgm:pt modelId="{522AE3F2-0807-430A-B31B-E1DA675CD85B}" type="pres">
      <dgm:prSet presAssocID="{7F8C20AE-6E04-4EA1-8DC8-70DF320D88F9}" presName="cycle" presStyleCnt="0">
        <dgm:presLayoutVars>
          <dgm:dir/>
          <dgm:resizeHandles val="exact"/>
        </dgm:presLayoutVars>
      </dgm:prSet>
      <dgm:spPr/>
    </dgm:pt>
    <dgm:pt modelId="{0CE2A9BE-503A-4D8F-B68E-40724068D51E}" type="pres">
      <dgm:prSet presAssocID="{7104F2F3-7E26-4D19-BCF7-A76960A6C97B}" presName="node" presStyleLbl="node1" presStyleIdx="0" presStyleCnt="3" custScaleX="152816" custScaleY="194446" custRadScaleRad="85954" custRadScaleInc="-46423">
        <dgm:presLayoutVars>
          <dgm:bulletEnabled val="1"/>
        </dgm:presLayoutVars>
      </dgm:prSet>
      <dgm:spPr/>
    </dgm:pt>
    <dgm:pt modelId="{39DDACE8-AB27-418B-AD36-DBDDFDF80960}" type="pres">
      <dgm:prSet presAssocID="{7104F2F3-7E26-4D19-BCF7-A76960A6C97B}" presName="spNode" presStyleCnt="0"/>
      <dgm:spPr/>
    </dgm:pt>
    <dgm:pt modelId="{95887614-F781-4133-8033-9D626431DBAD}" type="pres">
      <dgm:prSet presAssocID="{5F309A23-C517-4F91-81B2-6A0882C0E217}" presName="sibTrans" presStyleLbl="sibTrans1D1" presStyleIdx="0" presStyleCnt="3"/>
      <dgm:spPr/>
    </dgm:pt>
    <dgm:pt modelId="{21FB9092-8E1C-4D56-95D7-4C0A6F5D1E6F}" type="pres">
      <dgm:prSet presAssocID="{7D6FC0FF-B638-44D2-BC18-6F327685DE67}" presName="node" presStyleLbl="node1" presStyleIdx="1" presStyleCnt="3" custScaleX="177302" custScaleY="295166" custRadScaleRad="175212" custRadScaleInc="-68029">
        <dgm:presLayoutVars>
          <dgm:bulletEnabled val="1"/>
        </dgm:presLayoutVars>
      </dgm:prSet>
      <dgm:spPr/>
    </dgm:pt>
    <dgm:pt modelId="{27BFA4C1-C455-44BF-9E70-0BEF4DB8A9FD}" type="pres">
      <dgm:prSet presAssocID="{7D6FC0FF-B638-44D2-BC18-6F327685DE67}" presName="spNode" presStyleCnt="0"/>
      <dgm:spPr/>
    </dgm:pt>
    <dgm:pt modelId="{1C366405-3CF3-4CCB-AEFD-887ED87E29C6}" type="pres">
      <dgm:prSet presAssocID="{01A3EE2C-0282-4C51-B0C5-B3A71BB3C0D5}" presName="sibTrans" presStyleLbl="sibTrans1D1" presStyleIdx="1" presStyleCnt="3"/>
      <dgm:spPr/>
    </dgm:pt>
    <dgm:pt modelId="{21065D5C-C65F-4F99-BC6C-8AA37B6E0942}" type="pres">
      <dgm:prSet presAssocID="{68FD79ED-4C32-4EBF-8140-CF50F3D5274D}" presName="node" presStyleLbl="node1" presStyleIdx="2" presStyleCnt="3" custRadScaleRad="208594" custRadScaleInc="23786">
        <dgm:presLayoutVars>
          <dgm:bulletEnabled val="1"/>
        </dgm:presLayoutVars>
      </dgm:prSet>
      <dgm:spPr/>
    </dgm:pt>
    <dgm:pt modelId="{04667DF7-4721-49F4-9495-0EB9E9F5D31C}" type="pres">
      <dgm:prSet presAssocID="{68FD79ED-4C32-4EBF-8140-CF50F3D5274D}" presName="spNode" presStyleCnt="0"/>
      <dgm:spPr/>
    </dgm:pt>
    <dgm:pt modelId="{FCE4D476-4019-42F5-8869-E07E9DC202E0}" type="pres">
      <dgm:prSet presAssocID="{7ACCE076-C60E-46E0-8028-DA8F87F3A6FD}" presName="sibTrans" presStyleLbl="sibTrans1D1" presStyleIdx="2" presStyleCnt="3"/>
      <dgm:spPr/>
    </dgm:pt>
  </dgm:ptLst>
  <dgm:cxnLst>
    <dgm:cxn modelId="{0DF50F09-188B-4A22-9480-EAEAC188AD61}" type="presOf" srcId="{7051B7CD-DBEB-4323-AEF4-5A691A338EF2}" destId="{0CE2A9BE-503A-4D8F-B68E-40724068D51E}" srcOrd="0" destOrd="1" presId="urn:microsoft.com/office/officeart/2005/8/layout/cycle5"/>
    <dgm:cxn modelId="{145EFF10-F4EE-46FC-8CF7-9FE4632CA6E1}" type="presOf" srcId="{01A3EE2C-0282-4C51-B0C5-B3A71BB3C0D5}" destId="{1C366405-3CF3-4CCB-AEFD-887ED87E29C6}" srcOrd="0" destOrd="0" presId="urn:microsoft.com/office/officeart/2005/8/layout/cycle5"/>
    <dgm:cxn modelId="{AD1E8B13-97C0-470C-A180-4550BAEC9DF9}" type="presOf" srcId="{7104F2F3-7E26-4D19-BCF7-A76960A6C97B}" destId="{0CE2A9BE-503A-4D8F-B68E-40724068D51E}" srcOrd="0" destOrd="0" presId="urn:microsoft.com/office/officeart/2005/8/layout/cycle5"/>
    <dgm:cxn modelId="{898CB428-05F2-4155-BE64-801BB341B777}" type="presOf" srcId="{BB82DB58-D720-4C98-80DC-6AB93F6CEE3C}" destId="{0CE2A9BE-503A-4D8F-B68E-40724068D51E}" srcOrd="0" destOrd="3" presId="urn:microsoft.com/office/officeart/2005/8/layout/cycle5"/>
    <dgm:cxn modelId="{EAA6542C-6F4A-4C1E-9ADE-96D490C9525D}" srcId="{7F8C20AE-6E04-4EA1-8DC8-70DF320D88F9}" destId="{68FD79ED-4C32-4EBF-8140-CF50F3D5274D}" srcOrd="2" destOrd="0" parTransId="{386DFCD8-1B6D-4C22-85D8-0BDB69852263}" sibTransId="{7ACCE076-C60E-46E0-8028-DA8F87F3A6FD}"/>
    <dgm:cxn modelId="{7C68D22F-8017-49DD-8200-152B517AEEDC}" srcId="{7104F2F3-7E26-4D19-BCF7-A76960A6C97B}" destId="{6601691B-9D0B-4648-8215-4E5A0E0A1697}" srcOrd="3" destOrd="0" parTransId="{8D8D1269-BEF3-42FF-9D55-B8C2F6C061A8}" sibTransId="{5E0FE9E2-8032-4C66-9944-4605AA4DD635}"/>
    <dgm:cxn modelId="{1549BF3A-2D10-4C60-B1E5-EC59A0DA7C94}" srcId="{7F8C20AE-6E04-4EA1-8DC8-70DF320D88F9}" destId="{7D6FC0FF-B638-44D2-BC18-6F327685DE67}" srcOrd="1" destOrd="0" parTransId="{28BF4993-29BF-4BBE-B925-CFC0F29D9CD4}" sibTransId="{01A3EE2C-0282-4C51-B0C5-B3A71BB3C0D5}"/>
    <dgm:cxn modelId="{7D7D774A-2995-455F-AEBD-C53BFA8213F4}" type="presOf" srcId="{7D6FC0FF-B638-44D2-BC18-6F327685DE67}" destId="{21FB9092-8E1C-4D56-95D7-4C0A6F5D1E6F}" srcOrd="0" destOrd="0" presId="urn:microsoft.com/office/officeart/2005/8/layout/cycle5"/>
    <dgm:cxn modelId="{A40DE46E-5DAD-4A67-86D8-9BF52B1E4D8B}" type="presOf" srcId="{7ACCE076-C60E-46E0-8028-DA8F87F3A6FD}" destId="{FCE4D476-4019-42F5-8869-E07E9DC202E0}" srcOrd="0" destOrd="0" presId="urn:microsoft.com/office/officeart/2005/8/layout/cycle5"/>
    <dgm:cxn modelId="{2FAEF872-A366-457A-A16D-B6368983C08F}" type="presOf" srcId="{7F8C20AE-6E04-4EA1-8DC8-70DF320D88F9}" destId="{522AE3F2-0807-430A-B31B-E1DA675CD85B}" srcOrd="0" destOrd="0" presId="urn:microsoft.com/office/officeart/2005/8/layout/cycle5"/>
    <dgm:cxn modelId="{B46E7A55-2E1D-46A6-87A2-0AF52B690160}" srcId="{7F8C20AE-6E04-4EA1-8DC8-70DF320D88F9}" destId="{7104F2F3-7E26-4D19-BCF7-A76960A6C97B}" srcOrd="0" destOrd="0" parTransId="{0FC4AA48-6C83-4732-802A-32F4DA393186}" sibTransId="{5F309A23-C517-4F91-81B2-6A0882C0E217}"/>
    <dgm:cxn modelId="{739EEC84-DB4D-46C6-9D60-D4786AA0489F}" type="presOf" srcId="{5F309A23-C517-4F91-81B2-6A0882C0E217}" destId="{95887614-F781-4133-8033-9D626431DBAD}" srcOrd="0" destOrd="0" presId="urn:microsoft.com/office/officeart/2005/8/layout/cycle5"/>
    <dgm:cxn modelId="{B33C2E86-7625-4252-A7E0-05CEC97191D3}" type="presOf" srcId="{68FD79ED-4C32-4EBF-8140-CF50F3D5274D}" destId="{21065D5C-C65F-4F99-BC6C-8AA37B6E0942}" srcOrd="0" destOrd="0" presId="urn:microsoft.com/office/officeart/2005/8/layout/cycle5"/>
    <dgm:cxn modelId="{8697AF8F-A698-422F-ABC4-FD0B803E774A}" srcId="{7104F2F3-7E26-4D19-BCF7-A76960A6C97B}" destId="{520053A7-E163-4AE4-8812-63DC3F05B38B}" srcOrd="1" destOrd="0" parTransId="{08E77754-9A47-4B3E-9253-6597CDEF4B41}" sibTransId="{13F78C03-4DCE-42DB-9384-A089FBE0481E}"/>
    <dgm:cxn modelId="{2520E999-951E-4781-ABC1-8057235737F1}" type="presOf" srcId="{6601691B-9D0B-4648-8215-4E5A0E0A1697}" destId="{0CE2A9BE-503A-4D8F-B68E-40724068D51E}" srcOrd="0" destOrd="4" presId="urn:microsoft.com/office/officeart/2005/8/layout/cycle5"/>
    <dgm:cxn modelId="{476C74CA-9231-4733-852F-1B6910D8FD1C}" srcId="{7104F2F3-7E26-4D19-BCF7-A76960A6C97B}" destId="{BB82DB58-D720-4C98-80DC-6AB93F6CEE3C}" srcOrd="2" destOrd="0" parTransId="{A81ADDF4-DAED-42A4-ADC7-E87B96DDEE98}" sibTransId="{8BB5E840-DDCA-49BD-8F2F-83CD59FF5498}"/>
    <dgm:cxn modelId="{658344CE-50A6-44F9-9B55-D264EBA0B3EE}" type="presOf" srcId="{520053A7-E163-4AE4-8812-63DC3F05B38B}" destId="{0CE2A9BE-503A-4D8F-B68E-40724068D51E}" srcOrd="0" destOrd="2" presId="urn:microsoft.com/office/officeart/2005/8/layout/cycle5"/>
    <dgm:cxn modelId="{EB3019E0-C451-4837-A37D-B2CE2AE9246B}" srcId="{7104F2F3-7E26-4D19-BCF7-A76960A6C97B}" destId="{7051B7CD-DBEB-4323-AEF4-5A691A338EF2}" srcOrd="0" destOrd="0" parTransId="{EB66EB02-32DA-4EFC-8DBE-D1868DFDBEF7}" sibTransId="{0E3092E9-B62B-4293-8F1A-B28A53232266}"/>
    <dgm:cxn modelId="{7C26C379-96B7-429C-AF72-D71A08AEA3A1}" type="presParOf" srcId="{522AE3F2-0807-430A-B31B-E1DA675CD85B}" destId="{0CE2A9BE-503A-4D8F-B68E-40724068D51E}" srcOrd="0" destOrd="0" presId="urn:microsoft.com/office/officeart/2005/8/layout/cycle5"/>
    <dgm:cxn modelId="{31E5CF18-7D31-42A2-AD6E-C3489D93C99B}" type="presParOf" srcId="{522AE3F2-0807-430A-B31B-E1DA675CD85B}" destId="{39DDACE8-AB27-418B-AD36-DBDDFDF80960}" srcOrd="1" destOrd="0" presId="urn:microsoft.com/office/officeart/2005/8/layout/cycle5"/>
    <dgm:cxn modelId="{B643A0E0-5F9C-4049-9454-7262BB9A7E77}" type="presParOf" srcId="{522AE3F2-0807-430A-B31B-E1DA675CD85B}" destId="{95887614-F781-4133-8033-9D626431DBAD}" srcOrd="2" destOrd="0" presId="urn:microsoft.com/office/officeart/2005/8/layout/cycle5"/>
    <dgm:cxn modelId="{CF46264C-8CC2-43E8-B514-B458AD227AD4}" type="presParOf" srcId="{522AE3F2-0807-430A-B31B-E1DA675CD85B}" destId="{21FB9092-8E1C-4D56-95D7-4C0A6F5D1E6F}" srcOrd="3" destOrd="0" presId="urn:microsoft.com/office/officeart/2005/8/layout/cycle5"/>
    <dgm:cxn modelId="{A0B80C6C-C065-43CC-8AB5-C58BA2316A6B}" type="presParOf" srcId="{522AE3F2-0807-430A-B31B-E1DA675CD85B}" destId="{27BFA4C1-C455-44BF-9E70-0BEF4DB8A9FD}" srcOrd="4" destOrd="0" presId="urn:microsoft.com/office/officeart/2005/8/layout/cycle5"/>
    <dgm:cxn modelId="{A1399B21-3C3F-4812-BA3B-0C68DE2E11A9}" type="presParOf" srcId="{522AE3F2-0807-430A-B31B-E1DA675CD85B}" destId="{1C366405-3CF3-4CCB-AEFD-887ED87E29C6}" srcOrd="5" destOrd="0" presId="urn:microsoft.com/office/officeart/2005/8/layout/cycle5"/>
    <dgm:cxn modelId="{2D07EF04-C168-4C78-8BD9-5B9C71952440}" type="presParOf" srcId="{522AE3F2-0807-430A-B31B-E1DA675CD85B}" destId="{21065D5C-C65F-4F99-BC6C-8AA37B6E0942}" srcOrd="6" destOrd="0" presId="urn:microsoft.com/office/officeart/2005/8/layout/cycle5"/>
    <dgm:cxn modelId="{4D7932E9-0021-44BC-B12C-62E9D78C8306}" type="presParOf" srcId="{522AE3F2-0807-430A-B31B-E1DA675CD85B}" destId="{04667DF7-4721-49F4-9495-0EB9E9F5D31C}" srcOrd="7" destOrd="0" presId="urn:microsoft.com/office/officeart/2005/8/layout/cycle5"/>
    <dgm:cxn modelId="{9AD2D2E6-1DDA-4479-900B-F87484A1C43C}" type="presParOf" srcId="{522AE3F2-0807-430A-B31B-E1DA675CD85B}" destId="{FCE4D476-4019-42F5-8869-E07E9DC202E0}"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CDC0C2-17E7-4C33-8183-83CE921F39C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1D4091C-9CF2-4BAC-BD52-CBCDE6577A9D}">
      <dgm:prSet custT="1"/>
      <dgm:spPr/>
      <dgm:t>
        <a:bodyPr/>
        <a:lstStyle/>
        <a:p>
          <a:pPr>
            <a:lnSpc>
              <a:spcPct val="100000"/>
            </a:lnSpc>
          </a:pPr>
          <a:r>
            <a:rPr lang="en-GB" sz="1800" b="0" i="0" dirty="0">
              <a:hlinkClick xmlns:r="http://schemas.openxmlformats.org/officeDocument/2006/relationships" r:id="rId1"/>
            </a:rPr>
            <a:t>MSK Health Toolkit for employers and further education institutions</a:t>
          </a:r>
          <a:r>
            <a:rPr lang="en-GB" sz="1800" b="0" i="0" dirty="0"/>
            <a:t> SOM, the British Society for Rheumatology and the Office for Health Improvement and Disparities - 2022</a:t>
          </a:r>
          <a:endParaRPr lang="en-US" sz="1800" dirty="0"/>
        </a:p>
      </dgm:t>
    </dgm:pt>
    <dgm:pt modelId="{8220B32F-59D4-4CF0-9F1C-E5C0979E2A25}" type="parTrans" cxnId="{9BEFB405-C2E4-4EED-A8F6-6915036AE1BF}">
      <dgm:prSet/>
      <dgm:spPr/>
      <dgm:t>
        <a:bodyPr/>
        <a:lstStyle/>
        <a:p>
          <a:endParaRPr lang="en-US"/>
        </a:p>
      </dgm:t>
    </dgm:pt>
    <dgm:pt modelId="{85EA14CD-D320-4DA3-B884-694729B393D6}" type="sibTrans" cxnId="{9BEFB405-C2E4-4EED-A8F6-6915036AE1BF}">
      <dgm:prSet/>
      <dgm:spPr/>
      <dgm:t>
        <a:bodyPr/>
        <a:lstStyle/>
        <a:p>
          <a:pPr>
            <a:lnSpc>
              <a:spcPct val="100000"/>
            </a:lnSpc>
          </a:pPr>
          <a:endParaRPr lang="en-US"/>
        </a:p>
      </dgm:t>
    </dgm:pt>
    <dgm:pt modelId="{83AF2B3A-A6C9-478E-9176-08573F6CF814}">
      <dgm:prSet custT="1"/>
      <dgm:spPr/>
      <dgm:t>
        <a:bodyPr/>
        <a:lstStyle/>
        <a:p>
          <a:pPr>
            <a:lnSpc>
              <a:spcPct val="100000"/>
            </a:lnSpc>
          </a:pPr>
          <a:r>
            <a:rPr lang="en-GB" sz="1800" b="0" i="0" dirty="0"/>
            <a:t>BITC Toolkit for employers on MSK issues </a:t>
          </a:r>
          <a:endParaRPr lang="en-US" sz="1800" dirty="0"/>
        </a:p>
      </dgm:t>
    </dgm:pt>
    <dgm:pt modelId="{278E42B6-F723-46DE-BC67-7684A873E39C}" type="parTrans" cxnId="{136D0016-AE04-4BAB-9458-24C020F2EC60}">
      <dgm:prSet/>
      <dgm:spPr/>
      <dgm:t>
        <a:bodyPr/>
        <a:lstStyle/>
        <a:p>
          <a:endParaRPr lang="en-US"/>
        </a:p>
      </dgm:t>
    </dgm:pt>
    <dgm:pt modelId="{C1C298D8-CF4C-46B2-B43A-4D3D34C3D914}" type="sibTrans" cxnId="{136D0016-AE04-4BAB-9458-24C020F2EC60}">
      <dgm:prSet/>
      <dgm:spPr/>
      <dgm:t>
        <a:bodyPr/>
        <a:lstStyle/>
        <a:p>
          <a:pPr>
            <a:lnSpc>
              <a:spcPct val="100000"/>
            </a:lnSpc>
          </a:pPr>
          <a:endParaRPr lang="en-US"/>
        </a:p>
      </dgm:t>
    </dgm:pt>
    <dgm:pt modelId="{6456FBA6-C11A-4FA8-A6B6-4ADFCAFCC426}">
      <dgm:prSet custT="1"/>
      <dgm:spPr/>
      <dgm:t>
        <a:bodyPr/>
        <a:lstStyle/>
        <a:p>
          <a:pPr>
            <a:lnSpc>
              <a:spcPct val="100000"/>
            </a:lnSpc>
          </a:pPr>
          <a:r>
            <a:rPr lang="en-GB" sz="1800" b="0" i="0" dirty="0"/>
            <a:t>HSE  - useful resources</a:t>
          </a:r>
          <a:endParaRPr lang="en-US" sz="1800" dirty="0"/>
        </a:p>
      </dgm:t>
    </dgm:pt>
    <dgm:pt modelId="{91256E45-5D07-41F9-8364-7B00AAF30948}" type="parTrans" cxnId="{3745A489-EFA3-47F1-AFD2-63B5CCC65B70}">
      <dgm:prSet/>
      <dgm:spPr/>
      <dgm:t>
        <a:bodyPr/>
        <a:lstStyle/>
        <a:p>
          <a:endParaRPr lang="en-US"/>
        </a:p>
      </dgm:t>
    </dgm:pt>
    <dgm:pt modelId="{3CB401A5-651E-4FFB-ACA2-717C47D3BEEB}" type="sibTrans" cxnId="{3745A489-EFA3-47F1-AFD2-63B5CCC65B70}">
      <dgm:prSet/>
      <dgm:spPr/>
      <dgm:t>
        <a:bodyPr/>
        <a:lstStyle/>
        <a:p>
          <a:pPr>
            <a:lnSpc>
              <a:spcPct val="100000"/>
            </a:lnSpc>
          </a:pPr>
          <a:endParaRPr lang="en-US"/>
        </a:p>
      </dgm:t>
    </dgm:pt>
    <dgm:pt modelId="{40DFF110-F5C5-4AAC-9D84-70E1C64C4FCB}">
      <dgm:prSet custT="1"/>
      <dgm:spPr/>
      <dgm:t>
        <a:bodyPr/>
        <a:lstStyle/>
        <a:p>
          <a:pPr>
            <a:lnSpc>
              <a:spcPct val="100000"/>
            </a:lnSpc>
          </a:pPr>
          <a:r>
            <a:rPr lang="en-GB" sz="1800" b="0" i="0" dirty="0"/>
            <a:t>Presentations e.g. on OH physiotherapy for NHS staff and briefing pack for managers and return to work plans</a:t>
          </a:r>
          <a:endParaRPr lang="en-US" sz="1800" dirty="0"/>
        </a:p>
      </dgm:t>
    </dgm:pt>
    <dgm:pt modelId="{F6EE67F0-4267-4E20-8061-20A3C8A7C77E}" type="parTrans" cxnId="{A1D91E2B-5EB0-47D7-B25F-8C1E8D204E05}">
      <dgm:prSet/>
      <dgm:spPr/>
      <dgm:t>
        <a:bodyPr/>
        <a:lstStyle/>
        <a:p>
          <a:endParaRPr lang="en-US"/>
        </a:p>
      </dgm:t>
    </dgm:pt>
    <dgm:pt modelId="{05767311-77BB-40B7-BFB3-4DCC423021E3}" type="sibTrans" cxnId="{A1D91E2B-5EB0-47D7-B25F-8C1E8D204E05}">
      <dgm:prSet/>
      <dgm:spPr/>
      <dgm:t>
        <a:bodyPr/>
        <a:lstStyle/>
        <a:p>
          <a:endParaRPr lang="en-US"/>
        </a:p>
      </dgm:t>
    </dgm:pt>
    <dgm:pt modelId="{D2D03DCA-6E50-43A2-87AB-47F17C76EDF6}" type="pres">
      <dgm:prSet presAssocID="{8ACDC0C2-17E7-4C33-8183-83CE921F39CC}" presName="root" presStyleCnt="0">
        <dgm:presLayoutVars>
          <dgm:dir/>
          <dgm:resizeHandles val="exact"/>
        </dgm:presLayoutVars>
      </dgm:prSet>
      <dgm:spPr/>
    </dgm:pt>
    <dgm:pt modelId="{144075D2-DBF9-452F-B0CA-710F4D1298FC}" type="pres">
      <dgm:prSet presAssocID="{8ACDC0C2-17E7-4C33-8183-83CE921F39CC}" presName="container" presStyleCnt="0">
        <dgm:presLayoutVars>
          <dgm:dir/>
          <dgm:resizeHandles val="exact"/>
        </dgm:presLayoutVars>
      </dgm:prSet>
      <dgm:spPr/>
    </dgm:pt>
    <dgm:pt modelId="{F0CA89CB-7420-4C0E-93DC-9BD5A4BBF00F}" type="pres">
      <dgm:prSet presAssocID="{01D4091C-9CF2-4BAC-BD52-CBCDE6577A9D}" presName="compNode" presStyleCnt="0"/>
      <dgm:spPr/>
    </dgm:pt>
    <dgm:pt modelId="{DA99C5D5-7805-4333-9B02-BE8A56109FA0}" type="pres">
      <dgm:prSet presAssocID="{01D4091C-9CF2-4BAC-BD52-CBCDE6577A9D}" presName="iconBgRect" presStyleLbl="bgShp" presStyleIdx="0" presStyleCnt="4"/>
      <dgm:spPr/>
    </dgm:pt>
    <dgm:pt modelId="{AABC0FCB-FA42-40F7-B012-258B5E241B3C}" type="pres">
      <dgm:prSet presAssocID="{01D4091C-9CF2-4BAC-BD52-CBCDE6577A9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octor"/>
        </a:ext>
      </dgm:extLst>
    </dgm:pt>
    <dgm:pt modelId="{56C20B1D-6C4D-4F4A-964C-F35C14D0F258}" type="pres">
      <dgm:prSet presAssocID="{01D4091C-9CF2-4BAC-BD52-CBCDE6577A9D}" presName="spaceRect" presStyleCnt="0"/>
      <dgm:spPr/>
    </dgm:pt>
    <dgm:pt modelId="{B1F68FE2-AE6F-4857-A0A4-50CAC9832A12}" type="pres">
      <dgm:prSet presAssocID="{01D4091C-9CF2-4BAC-BD52-CBCDE6577A9D}" presName="textRect" presStyleLbl="revTx" presStyleIdx="0" presStyleCnt="4">
        <dgm:presLayoutVars>
          <dgm:chMax val="1"/>
          <dgm:chPref val="1"/>
        </dgm:presLayoutVars>
      </dgm:prSet>
      <dgm:spPr/>
    </dgm:pt>
    <dgm:pt modelId="{F830220F-F4B6-4E3F-8F0B-40E0BF42F120}" type="pres">
      <dgm:prSet presAssocID="{85EA14CD-D320-4DA3-B884-694729B393D6}" presName="sibTrans" presStyleLbl="sibTrans2D1" presStyleIdx="0" presStyleCnt="0"/>
      <dgm:spPr/>
    </dgm:pt>
    <dgm:pt modelId="{2DA5B683-6E6A-4AC7-9B6C-E6BE64ADFF54}" type="pres">
      <dgm:prSet presAssocID="{83AF2B3A-A6C9-478E-9176-08573F6CF814}" presName="compNode" presStyleCnt="0"/>
      <dgm:spPr/>
    </dgm:pt>
    <dgm:pt modelId="{D7ED9A09-34AA-43C0-8A3E-8FD72335BD15}" type="pres">
      <dgm:prSet presAssocID="{83AF2B3A-A6C9-478E-9176-08573F6CF814}" presName="iconBgRect" presStyleLbl="bgShp" presStyleIdx="1" presStyleCnt="4"/>
      <dgm:spPr/>
    </dgm:pt>
    <dgm:pt modelId="{5B4132EF-917D-4890-B059-46305005CA26}" type="pres">
      <dgm:prSet presAssocID="{83AF2B3A-A6C9-478E-9176-08573F6CF814}"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Tools"/>
        </a:ext>
      </dgm:extLst>
    </dgm:pt>
    <dgm:pt modelId="{B57EA4B3-2436-4350-9755-61545CE537BC}" type="pres">
      <dgm:prSet presAssocID="{83AF2B3A-A6C9-478E-9176-08573F6CF814}" presName="spaceRect" presStyleCnt="0"/>
      <dgm:spPr/>
    </dgm:pt>
    <dgm:pt modelId="{64B74A38-5362-4B76-BA8E-0594CD3FE11A}" type="pres">
      <dgm:prSet presAssocID="{83AF2B3A-A6C9-478E-9176-08573F6CF814}" presName="textRect" presStyleLbl="revTx" presStyleIdx="1" presStyleCnt="4">
        <dgm:presLayoutVars>
          <dgm:chMax val="1"/>
          <dgm:chPref val="1"/>
        </dgm:presLayoutVars>
      </dgm:prSet>
      <dgm:spPr/>
    </dgm:pt>
    <dgm:pt modelId="{B3E42D19-4EBE-4C8F-9633-68D1E2727954}" type="pres">
      <dgm:prSet presAssocID="{C1C298D8-CF4C-46B2-B43A-4D3D34C3D914}" presName="sibTrans" presStyleLbl="sibTrans2D1" presStyleIdx="0" presStyleCnt="0"/>
      <dgm:spPr/>
    </dgm:pt>
    <dgm:pt modelId="{BA30D45A-9242-4EF4-B171-51D5EBF8FC07}" type="pres">
      <dgm:prSet presAssocID="{6456FBA6-C11A-4FA8-A6B6-4ADFCAFCC426}" presName="compNode" presStyleCnt="0"/>
      <dgm:spPr/>
    </dgm:pt>
    <dgm:pt modelId="{E07C9A70-A385-473F-A43A-0E5E193A56DE}" type="pres">
      <dgm:prSet presAssocID="{6456FBA6-C11A-4FA8-A6B6-4ADFCAFCC426}" presName="iconBgRect" presStyleLbl="bgShp" presStyleIdx="2" presStyleCnt="4"/>
      <dgm:spPr/>
    </dgm:pt>
    <dgm:pt modelId="{4EEF82B7-1A31-4ACB-B879-234A3E3FD761}" type="pres">
      <dgm:prSet presAssocID="{6456FBA6-C11A-4FA8-A6B6-4ADFCAFCC426}"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Network"/>
        </a:ext>
      </dgm:extLst>
    </dgm:pt>
    <dgm:pt modelId="{0B6F718B-2A7B-4B0F-802B-B776B7690A5F}" type="pres">
      <dgm:prSet presAssocID="{6456FBA6-C11A-4FA8-A6B6-4ADFCAFCC426}" presName="spaceRect" presStyleCnt="0"/>
      <dgm:spPr/>
    </dgm:pt>
    <dgm:pt modelId="{7924FC54-FFA2-4490-A62A-354492628128}" type="pres">
      <dgm:prSet presAssocID="{6456FBA6-C11A-4FA8-A6B6-4ADFCAFCC426}" presName="textRect" presStyleLbl="revTx" presStyleIdx="2" presStyleCnt="4">
        <dgm:presLayoutVars>
          <dgm:chMax val="1"/>
          <dgm:chPref val="1"/>
        </dgm:presLayoutVars>
      </dgm:prSet>
      <dgm:spPr/>
    </dgm:pt>
    <dgm:pt modelId="{3DB25245-725A-439C-A3E3-148135728E0E}" type="pres">
      <dgm:prSet presAssocID="{3CB401A5-651E-4FFB-ACA2-717C47D3BEEB}" presName="sibTrans" presStyleLbl="sibTrans2D1" presStyleIdx="0" presStyleCnt="0"/>
      <dgm:spPr/>
    </dgm:pt>
    <dgm:pt modelId="{1BBBD399-40A3-4565-9409-D748A0DEBECC}" type="pres">
      <dgm:prSet presAssocID="{40DFF110-F5C5-4AAC-9D84-70E1C64C4FCB}" presName="compNode" presStyleCnt="0"/>
      <dgm:spPr/>
    </dgm:pt>
    <dgm:pt modelId="{24436F3C-C148-44A0-A8A3-02F1EEE98628}" type="pres">
      <dgm:prSet presAssocID="{40DFF110-F5C5-4AAC-9D84-70E1C64C4FCB}" presName="iconBgRect" presStyleLbl="bgShp" presStyleIdx="3" presStyleCnt="4"/>
      <dgm:spPr/>
    </dgm:pt>
    <dgm:pt modelId="{1FFE5958-22C5-45EC-8817-87FA8CFF2309}" type="pres">
      <dgm:prSet presAssocID="{40DFF110-F5C5-4AAC-9D84-70E1C64C4FCB}"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Classroom"/>
        </a:ext>
      </dgm:extLst>
    </dgm:pt>
    <dgm:pt modelId="{63AE7567-7F50-4378-92F6-66779CFF8877}" type="pres">
      <dgm:prSet presAssocID="{40DFF110-F5C5-4AAC-9D84-70E1C64C4FCB}" presName="spaceRect" presStyleCnt="0"/>
      <dgm:spPr/>
    </dgm:pt>
    <dgm:pt modelId="{EA393C32-9D4E-46C9-BE77-5965FA13A525}" type="pres">
      <dgm:prSet presAssocID="{40DFF110-F5C5-4AAC-9D84-70E1C64C4FCB}" presName="textRect" presStyleLbl="revTx" presStyleIdx="3" presStyleCnt="4">
        <dgm:presLayoutVars>
          <dgm:chMax val="1"/>
          <dgm:chPref val="1"/>
        </dgm:presLayoutVars>
      </dgm:prSet>
      <dgm:spPr/>
    </dgm:pt>
  </dgm:ptLst>
  <dgm:cxnLst>
    <dgm:cxn modelId="{9BEFB405-C2E4-4EED-A8F6-6915036AE1BF}" srcId="{8ACDC0C2-17E7-4C33-8183-83CE921F39CC}" destId="{01D4091C-9CF2-4BAC-BD52-CBCDE6577A9D}" srcOrd="0" destOrd="0" parTransId="{8220B32F-59D4-4CF0-9F1C-E5C0979E2A25}" sibTransId="{85EA14CD-D320-4DA3-B884-694729B393D6}"/>
    <dgm:cxn modelId="{BFFCB90E-C6B1-462E-A3C6-1D5E8E1FC1EB}" type="presOf" srcId="{C1C298D8-CF4C-46B2-B43A-4D3D34C3D914}" destId="{B3E42D19-4EBE-4C8F-9633-68D1E2727954}" srcOrd="0" destOrd="0" presId="urn:microsoft.com/office/officeart/2018/2/layout/IconCircleList"/>
    <dgm:cxn modelId="{AF0E4713-44B2-436E-ABB7-9BB9B358C1E4}" type="presOf" srcId="{3CB401A5-651E-4FFB-ACA2-717C47D3BEEB}" destId="{3DB25245-725A-439C-A3E3-148135728E0E}" srcOrd="0" destOrd="0" presId="urn:microsoft.com/office/officeart/2018/2/layout/IconCircleList"/>
    <dgm:cxn modelId="{136D0016-AE04-4BAB-9458-24C020F2EC60}" srcId="{8ACDC0C2-17E7-4C33-8183-83CE921F39CC}" destId="{83AF2B3A-A6C9-478E-9176-08573F6CF814}" srcOrd="1" destOrd="0" parTransId="{278E42B6-F723-46DE-BC67-7684A873E39C}" sibTransId="{C1C298D8-CF4C-46B2-B43A-4D3D34C3D914}"/>
    <dgm:cxn modelId="{A1D91E2B-5EB0-47D7-B25F-8C1E8D204E05}" srcId="{8ACDC0C2-17E7-4C33-8183-83CE921F39CC}" destId="{40DFF110-F5C5-4AAC-9D84-70E1C64C4FCB}" srcOrd="3" destOrd="0" parTransId="{F6EE67F0-4267-4E20-8061-20A3C8A7C77E}" sibTransId="{05767311-77BB-40B7-BFB3-4DCC423021E3}"/>
    <dgm:cxn modelId="{EF8F0B3C-0C2B-4C15-AF46-A33F985563AC}" type="presOf" srcId="{83AF2B3A-A6C9-478E-9176-08573F6CF814}" destId="{64B74A38-5362-4B76-BA8E-0594CD3FE11A}" srcOrd="0" destOrd="0" presId="urn:microsoft.com/office/officeart/2018/2/layout/IconCircleList"/>
    <dgm:cxn modelId="{00FB4D5D-E737-4E32-B766-555398454524}" type="presOf" srcId="{6456FBA6-C11A-4FA8-A6B6-4ADFCAFCC426}" destId="{7924FC54-FFA2-4490-A62A-354492628128}" srcOrd="0" destOrd="0" presId="urn:microsoft.com/office/officeart/2018/2/layout/IconCircleList"/>
    <dgm:cxn modelId="{988D7961-109B-428C-A241-EF2C32649B67}" type="presOf" srcId="{85EA14CD-D320-4DA3-B884-694729B393D6}" destId="{F830220F-F4B6-4E3F-8F0B-40E0BF42F120}" srcOrd="0" destOrd="0" presId="urn:microsoft.com/office/officeart/2018/2/layout/IconCircleList"/>
    <dgm:cxn modelId="{3745A489-EFA3-47F1-AFD2-63B5CCC65B70}" srcId="{8ACDC0C2-17E7-4C33-8183-83CE921F39CC}" destId="{6456FBA6-C11A-4FA8-A6B6-4ADFCAFCC426}" srcOrd="2" destOrd="0" parTransId="{91256E45-5D07-41F9-8364-7B00AAF30948}" sibTransId="{3CB401A5-651E-4FFB-ACA2-717C47D3BEEB}"/>
    <dgm:cxn modelId="{48D060AB-1892-4352-BC6F-E80085FA0D65}" type="presOf" srcId="{01D4091C-9CF2-4BAC-BD52-CBCDE6577A9D}" destId="{B1F68FE2-AE6F-4857-A0A4-50CAC9832A12}" srcOrd="0" destOrd="0" presId="urn:microsoft.com/office/officeart/2018/2/layout/IconCircleList"/>
    <dgm:cxn modelId="{A3627EAC-059D-4E09-ADFB-359555747830}" type="presOf" srcId="{8ACDC0C2-17E7-4C33-8183-83CE921F39CC}" destId="{D2D03DCA-6E50-43A2-87AB-47F17C76EDF6}" srcOrd="0" destOrd="0" presId="urn:microsoft.com/office/officeart/2018/2/layout/IconCircleList"/>
    <dgm:cxn modelId="{F2ECBEF3-E9AD-4F17-B974-741721028D25}" type="presOf" srcId="{40DFF110-F5C5-4AAC-9D84-70E1C64C4FCB}" destId="{EA393C32-9D4E-46C9-BE77-5965FA13A525}" srcOrd="0" destOrd="0" presId="urn:microsoft.com/office/officeart/2018/2/layout/IconCircleList"/>
    <dgm:cxn modelId="{F12DBC84-DFD0-461D-A42A-57EC7508F5E2}" type="presParOf" srcId="{D2D03DCA-6E50-43A2-87AB-47F17C76EDF6}" destId="{144075D2-DBF9-452F-B0CA-710F4D1298FC}" srcOrd="0" destOrd="0" presId="urn:microsoft.com/office/officeart/2018/2/layout/IconCircleList"/>
    <dgm:cxn modelId="{5A198662-166C-4441-A431-41F4CC2DA150}" type="presParOf" srcId="{144075D2-DBF9-452F-B0CA-710F4D1298FC}" destId="{F0CA89CB-7420-4C0E-93DC-9BD5A4BBF00F}" srcOrd="0" destOrd="0" presId="urn:microsoft.com/office/officeart/2018/2/layout/IconCircleList"/>
    <dgm:cxn modelId="{745A84BE-96FB-4C17-81D4-558CAC45DA55}" type="presParOf" srcId="{F0CA89CB-7420-4C0E-93DC-9BD5A4BBF00F}" destId="{DA99C5D5-7805-4333-9B02-BE8A56109FA0}" srcOrd="0" destOrd="0" presId="urn:microsoft.com/office/officeart/2018/2/layout/IconCircleList"/>
    <dgm:cxn modelId="{23B6BBD7-08DF-4D8E-AE18-5DDD21527047}" type="presParOf" srcId="{F0CA89CB-7420-4C0E-93DC-9BD5A4BBF00F}" destId="{AABC0FCB-FA42-40F7-B012-258B5E241B3C}" srcOrd="1" destOrd="0" presId="urn:microsoft.com/office/officeart/2018/2/layout/IconCircleList"/>
    <dgm:cxn modelId="{1C78B326-33C1-4737-94F3-4E4ECB4B24A5}" type="presParOf" srcId="{F0CA89CB-7420-4C0E-93DC-9BD5A4BBF00F}" destId="{56C20B1D-6C4D-4F4A-964C-F35C14D0F258}" srcOrd="2" destOrd="0" presId="urn:microsoft.com/office/officeart/2018/2/layout/IconCircleList"/>
    <dgm:cxn modelId="{92948F2E-1CDF-43C8-9C9E-5475604C66EB}" type="presParOf" srcId="{F0CA89CB-7420-4C0E-93DC-9BD5A4BBF00F}" destId="{B1F68FE2-AE6F-4857-A0A4-50CAC9832A12}" srcOrd="3" destOrd="0" presId="urn:microsoft.com/office/officeart/2018/2/layout/IconCircleList"/>
    <dgm:cxn modelId="{148ECB2A-8293-484E-9F79-8894C3AB10D6}" type="presParOf" srcId="{144075D2-DBF9-452F-B0CA-710F4D1298FC}" destId="{F830220F-F4B6-4E3F-8F0B-40E0BF42F120}" srcOrd="1" destOrd="0" presId="urn:microsoft.com/office/officeart/2018/2/layout/IconCircleList"/>
    <dgm:cxn modelId="{58390BE3-68BF-42EC-AA3D-BA36BFC9B899}" type="presParOf" srcId="{144075D2-DBF9-452F-B0CA-710F4D1298FC}" destId="{2DA5B683-6E6A-4AC7-9B6C-E6BE64ADFF54}" srcOrd="2" destOrd="0" presId="urn:microsoft.com/office/officeart/2018/2/layout/IconCircleList"/>
    <dgm:cxn modelId="{069DAF2E-5DD5-4766-A1DC-8BC6C49A6D24}" type="presParOf" srcId="{2DA5B683-6E6A-4AC7-9B6C-E6BE64ADFF54}" destId="{D7ED9A09-34AA-43C0-8A3E-8FD72335BD15}" srcOrd="0" destOrd="0" presId="urn:microsoft.com/office/officeart/2018/2/layout/IconCircleList"/>
    <dgm:cxn modelId="{D9EAC918-7072-4967-B98B-706D441FCDA5}" type="presParOf" srcId="{2DA5B683-6E6A-4AC7-9B6C-E6BE64ADFF54}" destId="{5B4132EF-917D-4890-B059-46305005CA26}" srcOrd="1" destOrd="0" presId="urn:microsoft.com/office/officeart/2018/2/layout/IconCircleList"/>
    <dgm:cxn modelId="{0D6791BB-0F8C-4568-9E26-D39FD9490517}" type="presParOf" srcId="{2DA5B683-6E6A-4AC7-9B6C-E6BE64ADFF54}" destId="{B57EA4B3-2436-4350-9755-61545CE537BC}" srcOrd="2" destOrd="0" presId="urn:microsoft.com/office/officeart/2018/2/layout/IconCircleList"/>
    <dgm:cxn modelId="{75CBB11D-F77F-45B6-AA2C-83C281C91431}" type="presParOf" srcId="{2DA5B683-6E6A-4AC7-9B6C-E6BE64ADFF54}" destId="{64B74A38-5362-4B76-BA8E-0594CD3FE11A}" srcOrd="3" destOrd="0" presId="urn:microsoft.com/office/officeart/2018/2/layout/IconCircleList"/>
    <dgm:cxn modelId="{BF4A929F-AFDF-458E-AA58-7F623FFCC95A}" type="presParOf" srcId="{144075D2-DBF9-452F-B0CA-710F4D1298FC}" destId="{B3E42D19-4EBE-4C8F-9633-68D1E2727954}" srcOrd="3" destOrd="0" presId="urn:microsoft.com/office/officeart/2018/2/layout/IconCircleList"/>
    <dgm:cxn modelId="{ED8D0281-2424-4FCE-8BAF-AF6299782AB8}" type="presParOf" srcId="{144075D2-DBF9-452F-B0CA-710F4D1298FC}" destId="{BA30D45A-9242-4EF4-B171-51D5EBF8FC07}" srcOrd="4" destOrd="0" presId="urn:microsoft.com/office/officeart/2018/2/layout/IconCircleList"/>
    <dgm:cxn modelId="{3CC1E526-D7AB-4D4B-B04C-AB053841FE69}" type="presParOf" srcId="{BA30D45A-9242-4EF4-B171-51D5EBF8FC07}" destId="{E07C9A70-A385-473F-A43A-0E5E193A56DE}" srcOrd="0" destOrd="0" presId="urn:microsoft.com/office/officeart/2018/2/layout/IconCircleList"/>
    <dgm:cxn modelId="{775CDFA7-69C1-405B-9F6A-D89CEFE4D1FE}" type="presParOf" srcId="{BA30D45A-9242-4EF4-B171-51D5EBF8FC07}" destId="{4EEF82B7-1A31-4ACB-B879-234A3E3FD761}" srcOrd="1" destOrd="0" presId="urn:microsoft.com/office/officeart/2018/2/layout/IconCircleList"/>
    <dgm:cxn modelId="{AAE937C0-CB68-4070-82FD-658A816E9B0F}" type="presParOf" srcId="{BA30D45A-9242-4EF4-B171-51D5EBF8FC07}" destId="{0B6F718B-2A7B-4B0F-802B-B776B7690A5F}" srcOrd="2" destOrd="0" presId="urn:microsoft.com/office/officeart/2018/2/layout/IconCircleList"/>
    <dgm:cxn modelId="{61EAED8A-C3E9-4A77-95DC-22576BE284B3}" type="presParOf" srcId="{BA30D45A-9242-4EF4-B171-51D5EBF8FC07}" destId="{7924FC54-FFA2-4490-A62A-354492628128}" srcOrd="3" destOrd="0" presId="urn:microsoft.com/office/officeart/2018/2/layout/IconCircleList"/>
    <dgm:cxn modelId="{41132E62-08A2-4C28-9A74-715BB8F96915}" type="presParOf" srcId="{144075D2-DBF9-452F-B0CA-710F4D1298FC}" destId="{3DB25245-725A-439C-A3E3-148135728E0E}" srcOrd="5" destOrd="0" presId="urn:microsoft.com/office/officeart/2018/2/layout/IconCircleList"/>
    <dgm:cxn modelId="{E401987C-9AEF-46B6-8EC9-B81F7E97CD97}" type="presParOf" srcId="{144075D2-DBF9-452F-B0CA-710F4D1298FC}" destId="{1BBBD399-40A3-4565-9409-D748A0DEBECC}" srcOrd="6" destOrd="0" presId="urn:microsoft.com/office/officeart/2018/2/layout/IconCircleList"/>
    <dgm:cxn modelId="{56D63583-0B8C-4C9E-9107-8FC0323561FF}" type="presParOf" srcId="{1BBBD399-40A3-4565-9409-D748A0DEBECC}" destId="{24436F3C-C148-44A0-A8A3-02F1EEE98628}" srcOrd="0" destOrd="0" presId="urn:microsoft.com/office/officeart/2018/2/layout/IconCircleList"/>
    <dgm:cxn modelId="{71DB0C82-D03A-409E-8E4D-A7DD16EDB5E4}" type="presParOf" srcId="{1BBBD399-40A3-4565-9409-D748A0DEBECC}" destId="{1FFE5958-22C5-45EC-8817-87FA8CFF2309}" srcOrd="1" destOrd="0" presId="urn:microsoft.com/office/officeart/2018/2/layout/IconCircleList"/>
    <dgm:cxn modelId="{336DCDE6-EC81-4BF0-AC67-A48888C15C73}" type="presParOf" srcId="{1BBBD399-40A3-4565-9409-D748A0DEBECC}" destId="{63AE7567-7F50-4378-92F6-66779CFF8877}" srcOrd="2" destOrd="0" presId="urn:microsoft.com/office/officeart/2018/2/layout/IconCircleList"/>
    <dgm:cxn modelId="{6CEA97C1-4E78-4D5D-B687-C59815A806FB}" type="presParOf" srcId="{1BBBD399-40A3-4565-9409-D748A0DEBECC}" destId="{EA393C32-9D4E-46C9-BE77-5965FA13A52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13A85-358A-4254-AFD7-2797A8361D03}">
      <dsp:nvSpPr>
        <dsp:cNvPr id="0" name=""/>
        <dsp:cNvSpPr/>
      </dsp:nvSpPr>
      <dsp:spPr>
        <a:xfrm>
          <a:off x="0" y="438836"/>
          <a:ext cx="8064896" cy="4838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b="1" kern="1200" dirty="0"/>
            <a:t>MSK at work  </a:t>
          </a:r>
          <a:endParaRPr lang="en-US" sz="2800" kern="1200" dirty="0"/>
        </a:p>
        <a:p>
          <a:pPr marL="228600" lvl="1" indent="-228600" algn="l" defTabSz="1066800">
            <a:lnSpc>
              <a:spcPct val="90000"/>
            </a:lnSpc>
            <a:spcBef>
              <a:spcPct val="0"/>
            </a:spcBef>
            <a:spcAft>
              <a:spcPct val="15000"/>
            </a:spcAft>
            <a:buChar char="•"/>
          </a:pPr>
          <a:r>
            <a:rPr lang="en-GB" sz="2400" kern="1200" dirty="0"/>
            <a:t>3rd most common reason for working days lost </a:t>
          </a:r>
          <a:endParaRPr lang="en-US" sz="2400" kern="1200" dirty="0"/>
        </a:p>
        <a:p>
          <a:pPr marL="228600" lvl="1" indent="-228600" algn="l" defTabSz="1066800">
            <a:lnSpc>
              <a:spcPct val="90000"/>
            </a:lnSpc>
            <a:spcBef>
              <a:spcPct val="0"/>
            </a:spcBef>
            <a:spcAft>
              <a:spcPct val="15000"/>
            </a:spcAft>
            <a:buChar char="•"/>
          </a:pPr>
          <a:r>
            <a:rPr lang="en-GB" sz="2400" b="0" i="0" kern="1200" baseline="0" dirty="0"/>
            <a:t>1 in 10 current UK employees have a MSK condition.</a:t>
          </a:r>
          <a:endParaRPr lang="en-US" sz="2400" kern="1200" dirty="0"/>
        </a:p>
        <a:p>
          <a:pPr marL="228600" lvl="1" indent="-228600" algn="l" defTabSz="1066800">
            <a:lnSpc>
              <a:spcPct val="90000"/>
            </a:lnSpc>
            <a:spcBef>
              <a:spcPct val="0"/>
            </a:spcBef>
            <a:spcAft>
              <a:spcPct val="15000"/>
            </a:spcAft>
            <a:buChar char="•"/>
          </a:pPr>
          <a:r>
            <a:rPr lang="en-GB" sz="2400" b="0" i="0" kern="1200" baseline="0" dirty="0"/>
            <a:t>1 in 3 employees with a long-term condition have not discussed their MSK condition with their employer. </a:t>
          </a:r>
          <a:endParaRPr lang="en-US" sz="2400" kern="1200" dirty="0"/>
        </a:p>
        <a:p>
          <a:pPr marL="228600" lvl="1" indent="-228600" algn="l" defTabSz="1066800">
            <a:lnSpc>
              <a:spcPct val="90000"/>
            </a:lnSpc>
            <a:spcBef>
              <a:spcPct val="0"/>
            </a:spcBef>
            <a:spcAft>
              <a:spcPct val="15000"/>
            </a:spcAft>
            <a:buChar char="•"/>
          </a:pPr>
          <a:r>
            <a:rPr lang="en-GB" sz="2400" kern="1200" dirty="0"/>
            <a:t>Musculoskeletal issues are highly prevalent in the creative industries. Up to </a:t>
          </a:r>
          <a:r>
            <a:rPr lang="en-GB" sz="2400" b="1" i="0" kern="1200" dirty="0"/>
            <a:t>87.9% of professional musicians</a:t>
          </a:r>
          <a:r>
            <a:rPr lang="en-GB" sz="2400" b="0" i="0" kern="1200" dirty="0"/>
            <a:t> and a high percentage of visual artists, sculptors, and craft workers experience work-related pain. These injuries are generally caused by repetitive, long-term, and intense physical demands, often compounded by poor ergonomic setups</a:t>
          </a:r>
          <a:endParaRPr lang="en-US" sz="2400" kern="1200" dirty="0">
            <a:solidFill>
              <a:schemeClr val="bg1"/>
            </a:solidFill>
          </a:endParaRPr>
        </a:p>
      </dsp:txBody>
      <dsp:txXfrm>
        <a:off x="141728" y="580564"/>
        <a:ext cx="7781440" cy="4555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A531E-4F22-44D4-9097-DB5E36D5710D}">
      <dsp:nvSpPr>
        <dsp:cNvPr id="0" name=""/>
        <dsp:cNvSpPr/>
      </dsp:nvSpPr>
      <dsp:spPr>
        <a:xfrm>
          <a:off x="0" y="303710"/>
          <a:ext cx="8064896" cy="3498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MSK </a:t>
          </a:r>
          <a:r>
            <a:rPr lang="en-GB" sz="2800" b="1" i="0" kern="1200" dirty="0"/>
            <a:t>Risk Factors</a:t>
          </a:r>
        </a:p>
        <a:p>
          <a:pPr marL="0" lvl="0" indent="0" algn="l" defTabSz="1244600">
            <a:lnSpc>
              <a:spcPct val="90000"/>
            </a:lnSpc>
            <a:spcBef>
              <a:spcPct val="0"/>
            </a:spcBef>
            <a:spcAft>
              <a:spcPct val="35000"/>
            </a:spcAft>
            <a:buFont typeface="Arial" panose="020B0604020202020204" pitchFamily="34" charset="0"/>
            <a:buNone/>
          </a:pPr>
          <a:r>
            <a:rPr lang="en-GB" sz="2000" b="1" i="0" kern="1200" dirty="0"/>
            <a:t>Repetitive Motion and Overuse:</a:t>
          </a:r>
          <a:r>
            <a:rPr lang="en-GB" sz="2000" b="0" i="0" kern="1200" dirty="0"/>
            <a:t> Intensive, daily practice (4–5 hours) or long, uninterrupted sessions.</a:t>
          </a:r>
        </a:p>
        <a:p>
          <a:pPr marL="0" lvl="0" indent="0" algn="l" defTabSz="1244600">
            <a:lnSpc>
              <a:spcPct val="90000"/>
            </a:lnSpc>
            <a:spcBef>
              <a:spcPct val="0"/>
            </a:spcBef>
            <a:spcAft>
              <a:spcPct val="35000"/>
            </a:spcAft>
            <a:buFont typeface="Arial" panose="020B0604020202020204" pitchFamily="34" charset="0"/>
            <a:buNone/>
          </a:pPr>
          <a:r>
            <a:rPr lang="en-GB" sz="2000" b="1" i="0" kern="1200" dirty="0"/>
            <a:t>Awkward/Static Postures:</a:t>
          </a:r>
          <a:r>
            <a:rPr lang="en-GB" sz="2000" b="0" i="0" kern="1200" dirty="0"/>
            <a:t> Holding, sitting, or standing in non-neutral positions for extended periods.</a:t>
          </a:r>
        </a:p>
        <a:p>
          <a:pPr marL="0" lvl="0" indent="0" algn="l" defTabSz="1244600">
            <a:lnSpc>
              <a:spcPct val="90000"/>
            </a:lnSpc>
            <a:spcBef>
              <a:spcPct val="0"/>
            </a:spcBef>
            <a:spcAft>
              <a:spcPct val="35000"/>
            </a:spcAft>
            <a:buFont typeface="Arial" panose="020B0604020202020204" pitchFamily="34" charset="0"/>
            <a:buNone/>
          </a:pPr>
          <a:r>
            <a:rPr lang="en-GB" sz="2000" b="1" i="0" kern="1200" dirty="0"/>
            <a:t>Psychosocial Factors:</a:t>
          </a:r>
          <a:r>
            <a:rPr lang="en-GB" sz="2000" b="0" i="0" kern="1200" dirty="0"/>
            <a:t> Performance anxiety, high career pressure, and lack of rest breaks increase risk.</a:t>
          </a:r>
        </a:p>
        <a:p>
          <a:pPr marL="0" lvl="0" indent="0" algn="l" defTabSz="1244600">
            <a:lnSpc>
              <a:spcPct val="90000"/>
            </a:lnSpc>
            <a:spcBef>
              <a:spcPct val="0"/>
            </a:spcBef>
            <a:spcAft>
              <a:spcPct val="35000"/>
            </a:spcAft>
            <a:buFont typeface="Arial" panose="020B0604020202020204" pitchFamily="34" charset="0"/>
            <a:buNone/>
          </a:pPr>
          <a:r>
            <a:rPr lang="en-GB" sz="2000" b="1" i="0" kern="1200" dirty="0"/>
            <a:t>Poor Ergonomics:</a:t>
          </a:r>
          <a:r>
            <a:rPr lang="en-GB" sz="2000" b="0" i="0" kern="1200" dirty="0"/>
            <a:t> Lack of adjustable seating or workstations designed for varied body types. </a:t>
          </a:r>
          <a:endParaRPr lang="en-GB" sz="2000" kern="1200" dirty="0"/>
        </a:p>
      </dsp:txBody>
      <dsp:txXfrm>
        <a:off x="170773" y="474483"/>
        <a:ext cx="7723350" cy="3156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1C3C4-2496-4D1B-9083-0BB7ED62C92A}">
      <dsp:nvSpPr>
        <dsp:cNvPr id="0" name=""/>
        <dsp:cNvSpPr/>
      </dsp:nvSpPr>
      <dsp:spPr>
        <a:xfrm>
          <a:off x="0" y="255262"/>
          <a:ext cx="8064896" cy="79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a:t>Prevention and Management Strategies</a:t>
          </a:r>
        </a:p>
      </dsp:txBody>
      <dsp:txXfrm>
        <a:off x="38981" y="294243"/>
        <a:ext cx="7986934" cy="720562"/>
      </dsp:txXfrm>
    </dsp:sp>
    <dsp:sp modelId="{1FE3F93E-1FB6-487E-A88D-2616916F05EC}">
      <dsp:nvSpPr>
        <dsp:cNvPr id="0" name=""/>
        <dsp:cNvSpPr/>
      </dsp:nvSpPr>
      <dsp:spPr>
        <a:xfrm>
          <a:off x="0" y="1128505"/>
          <a:ext cx="8064896" cy="79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GB" sz="2100" b="1" i="0" kern="1200" dirty="0"/>
            <a:t>Ergonomic Adjustments:</a:t>
          </a:r>
          <a:r>
            <a:rPr lang="en-GB" sz="2100" b="0" i="0" kern="1200" dirty="0"/>
            <a:t> support natural posture, such as proper lighting for fine work, adjustable chairs, and equipment.</a:t>
          </a:r>
        </a:p>
      </dsp:txBody>
      <dsp:txXfrm>
        <a:off x="38981" y="1167486"/>
        <a:ext cx="7986934" cy="720562"/>
      </dsp:txXfrm>
    </dsp:sp>
    <dsp:sp modelId="{E212ACE5-0BD6-499A-BA30-4AB44348E3B1}">
      <dsp:nvSpPr>
        <dsp:cNvPr id="0" name=""/>
        <dsp:cNvSpPr/>
      </dsp:nvSpPr>
      <dsp:spPr>
        <a:xfrm>
          <a:off x="0" y="1955073"/>
          <a:ext cx="8064896" cy="79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GB" sz="2100" b="1" i="0" kern="1200" dirty="0"/>
            <a:t>Active Recovery:</a:t>
          </a:r>
          <a:r>
            <a:rPr lang="en-GB" sz="2100" b="0" i="0" kern="1200" dirty="0"/>
            <a:t> Incorporate frequent, short breaks to prevent fatigue.</a:t>
          </a:r>
        </a:p>
      </dsp:txBody>
      <dsp:txXfrm>
        <a:off x="38981" y="1994054"/>
        <a:ext cx="7986934" cy="720562"/>
      </dsp:txXfrm>
    </dsp:sp>
    <dsp:sp modelId="{FE37ADAF-56C6-4BBA-B634-A1F6417DD808}">
      <dsp:nvSpPr>
        <dsp:cNvPr id="0" name=""/>
        <dsp:cNvSpPr/>
      </dsp:nvSpPr>
      <dsp:spPr>
        <a:xfrm>
          <a:off x="0" y="2767309"/>
          <a:ext cx="8064896" cy="79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GB" sz="2100" b="0" i="0" kern="1200" dirty="0"/>
            <a:t>Seeking specialized care from professionals familiar with the specific demands of artistic, non-standard movements.</a:t>
          </a:r>
        </a:p>
      </dsp:txBody>
      <dsp:txXfrm>
        <a:off x="38981" y="2806290"/>
        <a:ext cx="7986934" cy="720562"/>
      </dsp:txXfrm>
    </dsp:sp>
    <dsp:sp modelId="{379E05A5-A25B-41F1-8AD2-A446C1ABF50F}">
      <dsp:nvSpPr>
        <dsp:cNvPr id="0" name=""/>
        <dsp:cNvSpPr/>
      </dsp:nvSpPr>
      <dsp:spPr>
        <a:xfrm>
          <a:off x="0" y="3615853"/>
          <a:ext cx="8064896" cy="79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GB" sz="2100" b="1" i="0" kern="1200"/>
            <a:t>Physical Conditioning:</a:t>
          </a:r>
          <a:r>
            <a:rPr lang="en-GB" sz="2100" b="0" i="0" kern="1200"/>
            <a:t> Training to manage the physical stress of the craft, such as strengthening core muscles for stability. </a:t>
          </a:r>
        </a:p>
      </dsp:txBody>
      <dsp:txXfrm>
        <a:off x="38981" y="3654834"/>
        <a:ext cx="7986934" cy="720562"/>
      </dsp:txXfrm>
    </dsp:sp>
    <dsp:sp modelId="{CC788AA7-C95E-4CC7-8739-9B8464E91BD0}">
      <dsp:nvSpPr>
        <dsp:cNvPr id="0" name=""/>
        <dsp:cNvSpPr/>
      </dsp:nvSpPr>
      <dsp:spPr>
        <a:xfrm>
          <a:off x="0" y="4409084"/>
          <a:ext cx="8064896" cy="798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t>Economic pressures and passion can lead to artists neglecting symptoms, which can lead to chronic, career-ending conditions. </a:t>
          </a:r>
        </a:p>
      </dsp:txBody>
      <dsp:txXfrm>
        <a:off x="38981" y="4448065"/>
        <a:ext cx="7986934" cy="720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A531E-4F22-44D4-9097-DB5E36D5710D}">
      <dsp:nvSpPr>
        <dsp:cNvPr id="0" name=""/>
        <dsp:cNvSpPr/>
      </dsp:nvSpPr>
      <dsp:spPr>
        <a:xfrm>
          <a:off x="0" y="954501"/>
          <a:ext cx="8064896" cy="3802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MSK services approach </a:t>
          </a:r>
        </a:p>
        <a:p>
          <a:pPr marL="0" lvl="0" indent="0" algn="l" defTabSz="1244600">
            <a:lnSpc>
              <a:spcPct val="90000"/>
            </a:lnSpc>
            <a:spcBef>
              <a:spcPct val="0"/>
            </a:spcBef>
            <a:spcAft>
              <a:spcPct val="35000"/>
            </a:spcAft>
            <a:buNone/>
          </a:pPr>
          <a:r>
            <a:rPr lang="en-GB" sz="2400" kern="1200" dirty="0"/>
            <a:t>- life course and prevention approach </a:t>
          </a:r>
        </a:p>
        <a:p>
          <a:pPr marL="0" lvl="0" indent="0" algn="l" defTabSz="1244600">
            <a:lnSpc>
              <a:spcPct val="90000"/>
            </a:lnSpc>
            <a:spcBef>
              <a:spcPct val="0"/>
            </a:spcBef>
            <a:spcAft>
              <a:spcPct val="35000"/>
            </a:spcAft>
            <a:buNone/>
          </a:pPr>
          <a:r>
            <a:rPr lang="en-GB" sz="2400" kern="1200" dirty="0"/>
            <a:t>- integrating MSK into health services</a:t>
          </a:r>
        </a:p>
        <a:p>
          <a:pPr marL="0" lvl="0" indent="0" algn="l" defTabSz="1244600">
            <a:lnSpc>
              <a:spcPct val="90000"/>
            </a:lnSpc>
            <a:spcBef>
              <a:spcPct val="0"/>
            </a:spcBef>
            <a:spcAft>
              <a:spcPct val="35000"/>
            </a:spcAft>
            <a:buNone/>
          </a:pPr>
          <a:r>
            <a:rPr lang="en-GB" sz="2400" kern="1200" dirty="0"/>
            <a:t>- support navigation e.g. for screening and exercise</a:t>
          </a:r>
        </a:p>
        <a:p>
          <a:pPr marL="0" lvl="0" indent="0" algn="l" defTabSz="1244600">
            <a:lnSpc>
              <a:spcPct val="90000"/>
            </a:lnSpc>
            <a:spcBef>
              <a:spcPct val="0"/>
            </a:spcBef>
            <a:spcAft>
              <a:spcPct val="35000"/>
            </a:spcAft>
            <a:buNone/>
          </a:pPr>
          <a:r>
            <a:rPr lang="en-GB" sz="2400" kern="1200" dirty="0"/>
            <a:t>- employers to focus on maintaining the MSK health of workers rather than addressing issues after they arise. E.g. training managers via IOSH/DWP funding</a:t>
          </a:r>
        </a:p>
        <a:p>
          <a:pPr marL="0" lvl="0" indent="0" algn="l" defTabSz="1244600">
            <a:lnSpc>
              <a:spcPct val="90000"/>
            </a:lnSpc>
            <a:spcBef>
              <a:spcPct val="0"/>
            </a:spcBef>
            <a:spcAft>
              <a:spcPct val="35000"/>
            </a:spcAft>
            <a:buNone/>
          </a:pPr>
          <a:endParaRPr lang="en-GB" sz="2400" kern="1200" dirty="0"/>
        </a:p>
      </dsp:txBody>
      <dsp:txXfrm>
        <a:off x="185623" y="1140124"/>
        <a:ext cx="7693650" cy="3431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A531E-4F22-44D4-9097-DB5E36D5710D}">
      <dsp:nvSpPr>
        <dsp:cNvPr id="0" name=""/>
        <dsp:cNvSpPr/>
      </dsp:nvSpPr>
      <dsp:spPr>
        <a:xfrm>
          <a:off x="0" y="1917526"/>
          <a:ext cx="8064896" cy="2661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Policy approach</a:t>
          </a:r>
        </a:p>
        <a:p>
          <a:pPr marL="0" lvl="0" indent="0" algn="l" defTabSz="1244600">
            <a:lnSpc>
              <a:spcPct val="90000"/>
            </a:lnSpc>
            <a:spcBef>
              <a:spcPct val="0"/>
            </a:spcBef>
            <a:spcAft>
              <a:spcPct val="35000"/>
            </a:spcAft>
            <a:buNone/>
          </a:pPr>
          <a:r>
            <a:rPr lang="en-GB" sz="2400" kern="1200" dirty="0"/>
            <a:t>- Work Well</a:t>
          </a:r>
        </a:p>
        <a:p>
          <a:pPr marL="0" lvl="0" indent="0" algn="l" defTabSz="1244600">
            <a:lnSpc>
              <a:spcPct val="90000"/>
            </a:lnSpc>
            <a:spcBef>
              <a:spcPct val="0"/>
            </a:spcBef>
            <a:spcAft>
              <a:spcPct val="35000"/>
            </a:spcAft>
            <a:buNone/>
          </a:pPr>
          <a:r>
            <a:rPr lang="en-GB" sz="2400" kern="1200" dirty="0"/>
            <a:t>- Pathfinders</a:t>
          </a:r>
        </a:p>
        <a:p>
          <a:pPr marL="0" lvl="0" indent="0" algn="l" defTabSz="1244600">
            <a:lnSpc>
              <a:spcPct val="90000"/>
            </a:lnSpc>
            <a:spcBef>
              <a:spcPct val="0"/>
            </a:spcBef>
            <a:spcAft>
              <a:spcPct val="35000"/>
            </a:spcAft>
            <a:buNone/>
          </a:pPr>
          <a:r>
            <a:rPr lang="en-GB" sz="2400" kern="1200" dirty="0"/>
            <a:t>- NHS 10 year plan</a:t>
          </a:r>
        </a:p>
        <a:p>
          <a:pPr marL="0" lvl="0" indent="0" algn="l" defTabSz="1244600">
            <a:lnSpc>
              <a:spcPct val="90000"/>
            </a:lnSpc>
            <a:spcBef>
              <a:spcPct val="0"/>
            </a:spcBef>
            <a:spcAft>
              <a:spcPct val="35000"/>
            </a:spcAft>
            <a:buNone/>
          </a:pPr>
          <a:r>
            <a:rPr lang="en-GB" sz="2400" kern="1200" dirty="0"/>
            <a:t>- Keep Britain working..</a:t>
          </a:r>
        </a:p>
      </dsp:txBody>
      <dsp:txXfrm>
        <a:off x="129936" y="2047462"/>
        <a:ext cx="7805024" cy="2401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A531E-4F22-44D4-9097-DB5E36D5710D}">
      <dsp:nvSpPr>
        <dsp:cNvPr id="0" name=""/>
        <dsp:cNvSpPr/>
      </dsp:nvSpPr>
      <dsp:spPr>
        <a:xfrm>
          <a:off x="0" y="1775994"/>
          <a:ext cx="8064896" cy="2965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MSK Workforce </a:t>
          </a:r>
        </a:p>
        <a:p>
          <a:pPr marL="0" lvl="0" indent="0" algn="l" defTabSz="1244600">
            <a:lnSpc>
              <a:spcPct val="90000"/>
            </a:lnSpc>
            <a:spcBef>
              <a:spcPct val="0"/>
            </a:spcBef>
            <a:spcAft>
              <a:spcPct val="35000"/>
            </a:spcAft>
            <a:buNone/>
          </a:pPr>
          <a:r>
            <a:rPr lang="en-GB" sz="2400" kern="1200" dirty="0"/>
            <a:t>- support and training non-clinical and clinical staff to facilitate effective work and health conversations.</a:t>
          </a:r>
        </a:p>
        <a:p>
          <a:pPr marL="0" lvl="0" indent="0" algn="l" defTabSz="1244600">
            <a:lnSpc>
              <a:spcPct val="90000"/>
            </a:lnSpc>
            <a:spcBef>
              <a:spcPct val="0"/>
            </a:spcBef>
            <a:spcAft>
              <a:spcPct val="35000"/>
            </a:spcAft>
            <a:buNone/>
          </a:pPr>
          <a:r>
            <a:rPr lang="en-GB" sz="2400" kern="1200" dirty="0"/>
            <a:t>- First contact practitioners e.g. physios</a:t>
          </a:r>
        </a:p>
        <a:p>
          <a:pPr marL="0" lvl="0" indent="0" algn="l" defTabSz="1244600">
            <a:lnSpc>
              <a:spcPct val="90000"/>
            </a:lnSpc>
            <a:spcBef>
              <a:spcPct val="0"/>
            </a:spcBef>
            <a:spcAft>
              <a:spcPct val="35000"/>
            </a:spcAft>
            <a:buNone/>
          </a:pPr>
          <a:r>
            <a:rPr lang="en-GB" sz="2400" kern="1200" dirty="0"/>
            <a:t>- BAPAM </a:t>
          </a:r>
        </a:p>
        <a:p>
          <a:pPr marL="0" lvl="0" indent="0" algn="l" defTabSz="1244600">
            <a:lnSpc>
              <a:spcPct val="90000"/>
            </a:lnSpc>
            <a:spcBef>
              <a:spcPct val="0"/>
            </a:spcBef>
            <a:spcAft>
              <a:spcPct val="35000"/>
            </a:spcAft>
            <a:buNone/>
          </a:pPr>
          <a:r>
            <a:rPr lang="en-GB" sz="2400" kern="1200" dirty="0"/>
            <a:t>- Occupational health </a:t>
          </a:r>
        </a:p>
      </dsp:txBody>
      <dsp:txXfrm>
        <a:off x="144786" y="1920780"/>
        <a:ext cx="7775324" cy="2676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2A9BE-503A-4D8F-B68E-40724068D51E}">
      <dsp:nvSpPr>
        <dsp:cNvPr id="0" name=""/>
        <dsp:cNvSpPr/>
      </dsp:nvSpPr>
      <dsp:spPr>
        <a:xfrm>
          <a:off x="1874562" y="-387868"/>
          <a:ext cx="3037788" cy="2512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Established in 2019, it aims to keep workers healthy with their MSK health via advocacy to: </a:t>
          </a:r>
          <a:endParaRPr lang="en-US" sz="1800" kern="1200" dirty="0"/>
        </a:p>
        <a:p>
          <a:pPr marL="171450" lvl="1" indent="-171450" algn="l" defTabSz="800100">
            <a:lnSpc>
              <a:spcPct val="90000"/>
            </a:lnSpc>
            <a:spcBef>
              <a:spcPct val="0"/>
            </a:spcBef>
            <a:spcAft>
              <a:spcPct val="15000"/>
            </a:spcAft>
            <a:buChar char="•"/>
          </a:pPr>
          <a:r>
            <a:rPr lang="en-GB" sz="1800" kern="1200" dirty="0"/>
            <a:t>Policy makers </a:t>
          </a:r>
          <a:endParaRPr lang="en-US" sz="1800" kern="1200" dirty="0"/>
        </a:p>
        <a:p>
          <a:pPr marL="171450" lvl="1" indent="-171450" algn="l" defTabSz="800100">
            <a:lnSpc>
              <a:spcPct val="90000"/>
            </a:lnSpc>
            <a:spcBef>
              <a:spcPct val="0"/>
            </a:spcBef>
            <a:spcAft>
              <a:spcPct val="15000"/>
            </a:spcAft>
            <a:buChar char="•"/>
          </a:pPr>
          <a:r>
            <a:rPr lang="en-GB" sz="1800" kern="1200" dirty="0"/>
            <a:t>Employers </a:t>
          </a:r>
          <a:endParaRPr lang="en-US" sz="1800" kern="1200" dirty="0"/>
        </a:p>
        <a:p>
          <a:pPr marL="171450" lvl="1" indent="-171450" algn="l" defTabSz="800100">
            <a:lnSpc>
              <a:spcPct val="90000"/>
            </a:lnSpc>
            <a:spcBef>
              <a:spcPct val="0"/>
            </a:spcBef>
            <a:spcAft>
              <a:spcPct val="15000"/>
            </a:spcAft>
            <a:buChar char="•"/>
          </a:pPr>
          <a:r>
            <a:rPr lang="en-GB" sz="1800" kern="1200" dirty="0"/>
            <a:t>Health professionals </a:t>
          </a:r>
          <a:endParaRPr lang="en-US" sz="1800" kern="1200" dirty="0"/>
        </a:p>
        <a:p>
          <a:pPr marL="171450" lvl="1" indent="-171450" algn="l" defTabSz="800100">
            <a:lnSpc>
              <a:spcPct val="90000"/>
            </a:lnSpc>
            <a:spcBef>
              <a:spcPct val="0"/>
            </a:spcBef>
            <a:spcAft>
              <a:spcPct val="15000"/>
            </a:spcAft>
            <a:buChar char="•"/>
          </a:pPr>
          <a:r>
            <a:rPr lang="en-GB" sz="1800" kern="1200" dirty="0"/>
            <a:t>Academics</a:t>
          </a:r>
          <a:endParaRPr lang="en-US" sz="1800" kern="1200" dirty="0"/>
        </a:p>
      </dsp:txBody>
      <dsp:txXfrm>
        <a:off x="1997211" y="-265219"/>
        <a:ext cx="2792490" cy="2267173"/>
      </dsp:txXfrm>
    </dsp:sp>
    <dsp:sp modelId="{95887614-F781-4133-8033-9D626431DBAD}">
      <dsp:nvSpPr>
        <dsp:cNvPr id="0" name=""/>
        <dsp:cNvSpPr/>
      </dsp:nvSpPr>
      <dsp:spPr>
        <a:xfrm>
          <a:off x="4589195" y="504660"/>
          <a:ext cx="3448970" cy="3448970"/>
        </a:xfrm>
        <a:custGeom>
          <a:avLst/>
          <a:gdLst/>
          <a:ahLst/>
          <a:cxnLst/>
          <a:rect l="0" t="0" r="0" b="0"/>
          <a:pathLst>
            <a:path>
              <a:moveTo>
                <a:pt x="506577" y="503604"/>
              </a:moveTo>
              <a:arcTo wR="1724485" hR="1724485" stAng="13504190" swAng="17821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FB9092-8E1C-4D56-95D7-4C0A6F5D1E6F}">
      <dsp:nvSpPr>
        <dsp:cNvPr id="0" name=""/>
        <dsp:cNvSpPr/>
      </dsp:nvSpPr>
      <dsp:spPr>
        <a:xfrm>
          <a:off x="4974761" y="513507"/>
          <a:ext cx="3524539" cy="3813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Members of the Network include: Work and Health Unit. Occupational Health professionals, representatives from Charities (such as Versus Arthritis and NRAS), professional bodies and networks (such as the Council for Work and Health, the Chartered Society of Physiotherapy, and ARMA, organisations such as the Institute of Occupational Medicine and Universities.</a:t>
          </a:r>
          <a:endParaRPr lang="en-US" sz="1800" kern="1200" dirty="0"/>
        </a:p>
      </dsp:txBody>
      <dsp:txXfrm>
        <a:off x="5146815" y="685561"/>
        <a:ext cx="3180431" cy="3469784"/>
      </dsp:txXfrm>
    </dsp:sp>
    <dsp:sp modelId="{1C366405-3CF3-4CCB-AEFD-887ED87E29C6}">
      <dsp:nvSpPr>
        <dsp:cNvPr id="0" name=""/>
        <dsp:cNvSpPr/>
      </dsp:nvSpPr>
      <dsp:spPr>
        <a:xfrm>
          <a:off x="1373924" y="2000446"/>
          <a:ext cx="4504939" cy="4504939"/>
        </a:xfrm>
        <a:custGeom>
          <a:avLst/>
          <a:gdLst/>
          <a:ahLst/>
          <a:cxnLst/>
          <a:rect l="0" t="0" r="0" b="0"/>
          <a:pathLst>
            <a:path>
              <a:moveTo>
                <a:pt x="4296991" y="3197746"/>
              </a:moveTo>
              <a:arcTo wR="2252469" hR="2252469" stAng="1488797" swAng="80498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065D5C-C65F-4F99-BC6C-8AA37B6E0942}">
      <dsp:nvSpPr>
        <dsp:cNvPr id="0" name=""/>
        <dsp:cNvSpPr/>
      </dsp:nvSpPr>
      <dsp:spPr>
        <a:xfrm>
          <a:off x="0" y="2886315"/>
          <a:ext cx="1987873" cy="1292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hlinkClick xmlns:r="http://schemas.openxmlformats.org/officeDocument/2006/relationships" r:id="rId1"/>
            </a:rPr>
            <a:t>https://www.som.org.uk/</a:t>
          </a:r>
          <a:r>
            <a:rPr lang="en-GB" sz="1800" kern="1200" dirty="0">
              <a:hlinkClick xmlns:r="http://schemas.openxmlformats.org/officeDocument/2006/relationships" r:id="rId1"/>
            </a:rPr>
            <a:t>mskrk</a:t>
          </a:r>
          <a:r>
            <a:rPr lang="en-GB" sz="1800" kern="1200" dirty="0"/>
            <a:t>Contact SOM to join - its free</a:t>
          </a:r>
          <a:endParaRPr lang="en-US" sz="1800" kern="1200" dirty="0"/>
        </a:p>
      </dsp:txBody>
      <dsp:txXfrm>
        <a:off x="63076" y="2949391"/>
        <a:ext cx="1861721" cy="1165965"/>
      </dsp:txXfrm>
    </dsp:sp>
    <dsp:sp modelId="{FCE4D476-4019-42F5-8869-E07E9DC202E0}">
      <dsp:nvSpPr>
        <dsp:cNvPr id="0" name=""/>
        <dsp:cNvSpPr/>
      </dsp:nvSpPr>
      <dsp:spPr>
        <a:xfrm>
          <a:off x="502038" y="2116769"/>
          <a:ext cx="3448970" cy="3448970"/>
        </a:xfrm>
        <a:custGeom>
          <a:avLst/>
          <a:gdLst/>
          <a:ahLst/>
          <a:cxnLst/>
          <a:rect l="0" t="0" r="0" b="0"/>
          <a:pathLst>
            <a:path>
              <a:moveTo>
                <a:pt x="513654" y="496585"/>
              </a:moveTo>
              <a:arcTo wR="1724485" hR="1724485" stAng="13524060" swAng="22971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9C5D5-7805-4333-9B02-BE8A56109FA0}">
      <dsp:nvSpPr>
        <dsp:cNvPr id="0" name=""/>
        <dsp:cNvSpPr/>
      </dsp:nvSpPr>
      <dsp:spPr>
        <a:xfrm>
          <a:off x="187141" y="694761"/>
          <a:ext cx="1018142" cy="1018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C0FCB-FA42-40F7-B012-258B5E241B3C}">
      <dsp:nvSpPr>
        <dsp:cNvPr id="0" name=""/>
        <dsp:cNvSpPr/>
      </dsp:nvSpPr>
      <dsp:spPr>
        <a:xfrm>
          <a:off x="400951" y="908571"/>
          <a:ext cx="590522" cy="5905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68FE2-AE6F-4857-A0A4-50CAC9832A12}">
      <dsp:nvSpPr>
        <dsp:cNvPr id="0" name=""/>
        <dsp:cNvSpPr/>
      </dsp:nvSpPr>
      <dsp:spPr>
        <a:xfrm>
          <a:off x="1423457" y="694761"/>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dirty="0">
              <a:hlinkClick xmlns:r="http://schemas.openxmlformats.org/officeDocument/2006/relationships" r:id="rId3"/>
            </a:rPr>
            <a:t>MSK Health Toolkit for employers and further education institutions</a:t>
          </a:r>
          <a:r>
            <a:rPr lang="en-GB" sz="1800" b="0" i="0" kern="1200" dirty="0"/>
            <a:t> SOM, the British Society for Rheumatology and the Office for Health Improvement and Disparities - 2022</a:t>
          </a:r>
          <a:endParaRPr lang="en-US" sz="1800" kern="1200" dirty="0"/>
        </a:p>
      </dsp:txBody>
      <dsp:txXfrm>
        <a:off x="1423457" y="694761"/>
        <a:ext cx="2399907" cy="1018142"/>
      </dsp:txXfrm>
    </dsp:sp>
    <dsp:sp modelId="{D7ED9A09-34AA-43C0-8A3E-8FD72335BD15}">
      <dsp:nvSpPr>
        <dsp:cNvPr id="0" name=""/>
        <dsp:cNvSpPr/>
      </dsp:nvSpPr>
      <dsp:spPr>
        <a:xfrm>
          <a:off x="4241530" y="694761"/>
          <a:ext cx="1018142" cy="1018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132EF-917D-4890-B059-46305005CA26}">
      <dsp:nvSpPr>
        <dsp:cNvPr id="0" name=""/>
        <dsp:cNvSpPr/>
      </dsp:nvSpPr>
      <dsp:spPr>
        <a:xfrm>
          <a:off x="4455340" y="908571"/>
          <a:ext cx="590522" cy="59052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74A38-5362-4B76-BA8E-0594CD3FE11A}">
      <dsp:nvSpPr>
        <dsp:cNvPr id="0" name=""/>
        <dsp:cNvSpPr/>
      </dsp:nvSpPr>
      <dsp:spPr>
        <a:xfrm>
          <a:off x="5477847" y="694761"/>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dirty="0"/>
            <a:t>BITC Toolkit for employers on MSK issues </a:t>
          </a:r>
          <a:endParaRPr lang="en-US" sz="1800" kern="1200" dirty="0"/>
        </a:p>
      </dsp:txBody>
      <dsp:txXfrm>
        <a:off x="5477847" y="694761"/>
        <a:ext cx="2399907" cy="1018142"/>
      </dsp:txXfrm>
    </dsp:sp>
    <dsp:sp modelId="{E07C9A70-A385-473F-A43A-0E5E193A56DE}">
      <dsp:nvSpPr>
        <dsp:cNvPr id="0" name=""/>
        <dsp:cNvSpPr/>
      </dsp:nvSpPr>
      <dsp:spPr>
        <a:xfrm>
          <a:off x="187141" y="2414575"/>
          <a:ext cx="1018142" cy="1018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F82B7-1A31-4ACB-B879-234A3E3FD761}">
      <dsp:nvSpPr>
        <dsp:cNvPr id="0" name=""/>
        <dsp:cNvSpPr/>
      </dsp:nvSpPr>
      <dsp:spPr>
        <a:xfrm>
          <a:off x="400951" y="2628385"/>
          <a:ext cx="590522" cy="59052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4FC54-FFA2-4490-A62A-354492628128}">
      <dsp:nvSpPr>
        <dsp:cNvPr id="0" name=""/>
        <dsp:cNvSpPr/>
      </dsp:nvSpPr>
      <dsp:spPr>
        <a:xfrm>
          <a:off x="1423457" y="2414575"/>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dirty="0"/>
            <a:t>HSE  - useful resources</a:t>
          </a:r>
          <a:endParaRPr lang="en-US" sz="1800" kern="1200" dirty="0"/>
        </a:p>
      </dsp:txBody>
      <dsp:txXfrm>
        <a:off x="1423457" y="2414575"/>
        <a:ext cx="2399907" cy="1018142"/>
      </dsp:txXfrm>
    </dsp:sp>
    <dsp:sp modelId="{24436F3C-C148-44A0-A8A3-02F1EEE98628}">
      <dsp:nvSpPr>
        <dsp:cNvPr id="0" name=""/>
        <dsp:cNvSpPr/>
      </dsp:nvSpPr>
      <dsp:spPr>
        <a:xfrm>
          <a:off x="4241530" y="2414575"/>
          <a:ext cx="1018142" cy="1018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E5958-22C5-45EC-8817-87FA8CFF2309}">
      <dsp:nvSpPr>
        <dsp:cNvPr id="0" name=""/>
        <dsp:cNvSpPr/>
      </dsp:nvSpPr>
      <dsp:spPr>
        <a:xfrm>
          <a:off x="4455340" y="2628385"/>
          <a:ext cx="590522" cy="59052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93C32-9D4E-46C9-BE77-5965FA13A525}">
      <dsp:nvSpPr>
        <dsp:cNvPr id="0" name=""/>
        <dsp:cNvSpPr/>
      </dsp:nvSpPr>
      <dsp:spPr>
        <a:xfrm>
          <a:off x="5477847" y="2414575"/>
          <a:ext cx="2399907" cy="101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dirty="0"/>
            <a:t>Presentations e.g. on OH physiotherapy for NHS staff and briefing pack for managers and return to work plans</a:t>
          </a:r>
          <a:endParaRPr lang="en-US" sz="1800" kern="1200" dirty="0"/>
        </a:p>
      </dsp:txBody>
      <dsp:txXfrm>
        <a:off x="5477847" y="2414575"/>
        <a:ext cx="2399907" cy="1018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6D231-B3F3-4E80-976A-699795878531}" type="datetimeFigureOut">
              <a:rPr lang="en-GB" smtClean="0"/>
              <a:t>19/02/2026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0C1E8-D5E2-4618-B742-A37395571592}" type="slidenum">
              <a:rPr lang="en-GB" smtClean="0"/>
              <a:t>‹#›</a:t>
            </a:fld>
            <a:endParaRPr lang="en-GB"/>
          </a:p>
        </p:txBody>
      </p:sp>
    </p:spTree>
    <p:extLst>
      <p:ext uri="{BB962C8B-B14F-4D97-AF65-F5344CB8AC3E}">
        <p14:creationId xmlns:p14="http://schemas.microsoft.com/office/powerpoint/2010/main" val="377962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BFE49-FE23-4B9D-A415-D6C7B23FEE11}" type="datetimeFigureOut">
              <a:rPr lang="en-GB" smtClean="0"/>
              <a:t>19/02/2026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A6BA7-B9E2-4AEF-A1D1-E1316B0CB4D5}" type="slidenum">
              <a:rPr lang="en-GB" smtClean="0"/>
              <a:t>‹#›</a:t>
            </a:fld>
            <a:endParaRPr lang="en-GB"/>
          </a:p>
        </p:txBody>
      </p:sp>
    </p:spTree>
    <p:extLst>
      <p:ext uri="{BB962C8B-B14F-4D97-AF65-F5344CB8AC3E}">
        <p14:creationId xmlns:p14="http://schemas.microsoft.com/office/powerpoint/2010/main" val="128095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A6B5-398A-79DD-817A-1947C9479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A98B4-E3AE-A0DB-7AD2-8A4C27234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E2618-7F55-74E9-CBD5-F11BF038D4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74A9C7-0DF0-208F-30D8-14B81123F494}"/>
              </a:ext>
            </a:extLst>
          </p:cNvPr>
          <p:cNvSpPr>
            <a:spLocks noGrp="1"/>
          </p:cNvSpPr>
          <p:nvPr>
            <p:ph type="sldNum" sz="quarter" idx="10"/>
          </p:nvPr>
        </p:nvSpPr>
        <p:spPr/>
        <p:txBody>
          <a:bodyPr/>
          <a:lstStyle/>
          <a:p>
            <a:fld id="{FB0A6BA7-B9E2-4AEF-A1D1-E1316B0CB4D5}" type="slidenum">
              <a:rPr lang="en-GB" smtClean="0"/>
              <a:t>1</a:t>
            </a:fld>
            <a:endParaRPr lang="en-GB"/>
          </a:p>
        </p:txBody>
      </p:sp>
    </p:spTree>
    <p:extLst>
      <p:ext uri="{BB962C8B-B14F-4D97-AF65-F5344CB8AC3E}">
        <p14:creationId xmlns:p14="http://schemas.microsoft.com/office/powerpoint/2010/main" val="202671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10</a:t>
            </a:fld>
            <a:endParaRPr lang="en-GB"/>
          </a:p>
        </p:txBody>
      </p:sp>
    </p:spTree>
    <p:extLst>
      <p:ext uri="{BB962C8B-B14F-4D97-AF65-F5344CB8AC3E}">
        <p14:creationId xmlns:p14="http://schemas.microsoft.com/office/powerpoint/2010/main" val="135474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E3679-9763-35B9-F78F-47B66FE8B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41176-AF59-AC5B-C2FC-C823ECF67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F3938-AB12-A722-589A-AB442AFDC9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9D8ADF-6B51-5ADD-452C-D1991E125FDF}"/>
              </a:ext>
            </a:extLst>
          </p:cNvPr>
          <p:cNvSpPr>
            <a:spLocks noGrp="1"/>
          </p:cNvSpPr>
          <p:nvPr>
            <p:ph type="sldNum" sz="quarter" idx="10"/>
          </p:nvPr>
        </p:nvSpPr>
        <p:spPr/>
        <p:txBody>
          <a:bodyPr/>
          <a:lstStyle/>
          <a:p>
            <a:fld id="{FB0A6BA7-B9E2-4AEF-A1D1-E1316B0CB4D5}" type="slidenum">
              <a:rPr lang="en-GB" smtClean="0"/>
              <a:t>11</a:t>
            </a:fld>
            <a:endParaRPr lang="en-GB"/>
          </a:p>
        </p:txBody>
      </p:sp>
    </p:spTree>
    <p:extLst>
      <p:ext uri="{BB962C8B-B14F-4D97-AF65-F5344CB8AC3E}">
        <p14:creationId xmlns:p14="http://schemas.microsoft.com/office/powerpoint/2010/main" val="295451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12</a:t>
            </a:fld>
            <a:endParaRPr lang="en-GB" dirty="0"/>
          </a:p>
        </p:txBody>
      </p:sp>
    </p:spTree>
    <p:extLst>
      <p:ext uri="{BB962C8B-B14F-4D97-AF65-F5344CB8AC3E}">
        <p14:creationId xmlns:p14="http://schemas.microsoft.com/office/powerpoint/2010/main" val="40906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2</a:t>
            </a:fld>
            <a:endParaRPr lang="en-GB" dirty="0"/>
          </a:p>
        </p:txBody>
      </p:sp>
    </p:spTree>
    <p:extLst>
      <p:ext uri="{BB962C8B-B14F-4D97-AF65-F5344CB8AC3E}">
        <p14:creationId xmlns:p14="http://schemas.microsoft.com/office/powerpoint/2010/main" val="94359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85AD-A34E-BC73-3374-3710E47EF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62686-C270-8755-3C00-AAEF2A4D9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229DE-80D8-5EED-08F7-193DC45068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73C81E-B5BD-9CA0-9ADE-F2D48F81DA9B}"/>
              </a:ext>
            </a:extLst>
          </p:cNvPr>
          <p:cNvSpPr>
            <a:spLocks noGrp="1"/>
          </p:cNvSpPr>
          <p:nvPr>
            <p:ph type="sldNum" sz="quarter" idx="10"/>
          </p:nvPr>
        </p:nvSpPr>
        <p:spPr/>
        <p:txBody>
          <a:bodyPr/>
          <a:lstStyle/>
          <a:p>
            <a:fld id="{FB0A6BA7-B9E2-4AEF-A1D1-E1316B0CB4D5}" type="slidenum">
              <a:rPr lang="en-GB" smtClean="0"/>
              <a:t>3</a:t>
            </a:fld>
            <a:endParaRPr lang="en-GB" dirty="0"/>
          </a:p>
        </p:txBody>
      </p:sp>
    </p:spTree>
    <p:extLst>
      <p:ext uri="{BB962C8B-B14F-4D97-AF65-F5344CB8AC3E}">
        <p14:creationId xmlns:p14="http://schemas.microsoft.com/office/powerpoint/2010/main" val="92910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6AFE-849A-E736-10E9-E9B34D7F6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E51DD-86E3-5C40-F0EE-F32B5E8A2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B1A71-0CF6-F0A4-B0BB-13A795633F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475C9E-86EF-F6DF-92E8-95D7A0680B12}"/>
              </a:ext>
            </a:extLst>
          </p:cNvPr>
          <p:cNvSpPr>
            <a:spLocks noGrp="1"/>
          </p:cNvSpPr>
          <p:nvPr>
            <p:ph type="sldNum" sz="quarter" idx="10"/>
          </p:nvPr>
        </p:nvSpPr>
        <p:spPr/>
        <p:txBody>
          <a:bodyPr/>
          <a:lstStyle/>
          <a:p>
            <a:fld id="{FB0A6BA7-B9E2-4AEF-A1D1-E1316B0CB4D5}" type="slidenum">
              <a:rPr lang="en-GB" smtClean="0"/>
              <a:t>4</a:t>
            </a:fld>
            <a:endParaRPr lang="en-GB" dirty="0"/>
          </a:p>
        </p:txBody>
      </p:sp>
    </p:spTree>
    <p:extLst>
      <p:ext uri="{BB962C8B-B14F-4D97-AF65-F5344CB8AC3E}">
        <p14:creationId xmlns:p14="http://schemas.microsoft.com/office/powerpoint/2010/main" val="106718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01B1-6708-33E3-490F-A58DB0C2A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16049-3934-1564-2649-5CA12575A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3CA83-D687-1F2E-18A2-9496B71E53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817EC3-2DB1-7887-8B8D-ECAD76A72D65}"/>
              </a:ext>
            </a:extLst>
          </p:cNvPr>
          <p:cNvSpPr>
            <a:spLocks noGrp="1"/>
          </p:cNvSpPr>
          <p:nvPr>
            <p:ph type="sldNum" sz="quarter" idx="10"/>
          </p:nvPr>
        </p:nvSpPr>
        <p:spPr/>
        <p:txBody>
          <a:bodyPr/>
          <a:lstStyle/>
          <a:p>
            <a:fld id="{FB0A6BA7-B9E2-4AEF-A1D1-E1316B0CB4D5}" type="slidenum">
              <a:rPr lang="en-GB" smtClean="0"/>
              <a:t>5</a:t>
            </a:fld>
            <a:endParaRPr lang="en-GB" dirty="0"/>
          </a:p>
        </p:txBody>
      </p:sp>
    </p:spTree>
    <p:extLst>
      <p:ext uri="{BB962C8B-B14F-4D97-AF65-F5344CB8AC3E}">
        <p14:creationId xmlns:p14="http://schemas.microsoft.com/office/powerpoint/2010/main" val="391088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C9EA5-7117-4C07-DC0A-F65DAF933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8CD51-7653-4784-CA91-E6D3B3738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C35B7-A676-3CB0-399F-3180319BBE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ED634A-C54C-5DC7-1030-B4AB77A23C51}"/>
              </a:ext>
            </a:extLst>
          </p:cNvPr>
          <p:cNvSpPr>
            <a:spLocks noGrp="1"/>
          </p:cNvSpPr>
          <p:nvPr>
            <p:ph type="sldNum" sz="quarter" idx="10"/>
          </p:nvPr>
        </p:nvSpPr>
        <p:spPr/>
        <p:txBody>
          <a:bodyPr/>
          <a:lstStyle/>
          <a:p>
            <a:fld id="{FB0A6BA7-B9E2-4AEF-A1D1-E1316B0CB4D5}" type="slidenum">
              <a:rPr lang="en-GB" smtClean="0"/>
              <a:t>6</a:t>
            </a:fld>
            <a:endParaRPr lang="en-GB" dirty="0"/>
          </a:p>
        </p:txBody>
      </p:sp>
    </p:spTree>
    <p:extLst>
      <p:ext uri="{BB962C8B-B14F-4D97-AF65-F5344CB8AC3E}">
        <p14:creationId xmlns:p14="http://schemas.microsoft.com/office/powerpoint/2010/main" val="251506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FAFED-96AD-C75B-4825-B07BA18C5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1B389-A542-54EA-1B43-064D34C0B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A22CC-307A-7B43-CA1F-173AFE3A7A8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05B696-713F-E1CC-B700-F35F9F121BF4}"/>
              </a:ext>
            </a:extLst>
          </p:cNvPr>
          <p:cNvSpPr>
            <a:spLocks noGrp="1"/>
          </p:cNvSpPr>
          <p:nvPr>
            <p:ph type="sldNum" sz="quarter" idx="10"/>
          </p:nvPr>
        </p:nvSpPr>
        <p:spPr/>
        <p:txBody>
          <a:bodyPr/>
          <a:lstStyle/>
          <a:p>
            <a:fld id="{FB0A6BA7-B9E2-4AEF-A1D1-E1316B0CB4D5}" type="slidenum">
              <a:rPr lang="en-GB" smtClean="0"/>
              <a:t>7</a:t>
            </a:fld>
            <a:endParaRPr lang="en-GB"/>
          </a:p>
        </p:txBody>
      </p:sp>
    </p:spTree>
    <p:extLst>
      <p:ext uri="{BB962C8B-B14F-4D97-AF65-F5344CB8AC3E}">
        <p14:creationId xmlns:p14="http://schemas.microsoft.com/office/powerpoint/2010/main" val="395843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8</a:t>
            </a:fld>
            <a:endParaRPr lang="en-GB" dirty="0"/>
          </a:p>
        </p:txBody>
      </p:sp>
    </p:spTree>
    <p:extLst>
      <p:ext uri="{BB962C8B-B14F-4D97-AF65-F5344CB8AC3E}">
        <p14:creationId xmlns:p14="http://schemas.microsoft.com/office/powerpoint/2010/main" val="294060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9</a:t>
            </a:fld>
            <a:endParaRPr lang="en-GB"/>
          </a:p>
        </p:txBody>
      </p:sp>
    </p:spTree>
    <p:extLst>
      <p:ext uri="{BB962C8B-B14F-4D97-AF65-F5344CB8AC3E}">
        <p14:creationId xmlns:p14="http://schemas.microsoft.com/office/powerpoint/2010/main" val="541337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535" y="127252"/>
            <a:ext cx="682652" cy="760717"/>
          </a:xfrm>
          <a:prstGeom prst="rect">
            <a:avLst/>
          </a:prstGeom>
        </p:spPr>
      </p:pic>
      <p:sp>
        <p:nvSpPr>
          <p:cNvPr id="4" name="Date Placeholder 3"/>
          <p:cNvSpPr>
            <a:spLocks noGrp="1"/>
          </p:cNvSpPr>
          <p:nvPr>
            <p:ph type="dt" sz="half" idx="10"/>
          </p:nvPr>
        </p:nvSpPr>
        <p:spPr/>
        <p:txBody>
          <a:bodyPr/>
          <a:lstStyle/>
          <a:p>
            <a:r>
              <a:rPr lang="en-US" dirty="0"/>
              <a:t>Tuesday, 1 May 2018</a:t>
            </a:r>
            <a:endParaRPr lang="en-GB" dirty="0"/>
          </a:p>
        </p:txBody>
      </p:sp>
      <p:sp>
        <p:nvSpPr>
          <p:cNvPr id="5" name="Footer Placeholder 4"/>
          <p:cNvSpPr>
            <a:spLocks noGrp="1"/>
          </p:cNvSpPr>
          <p:nvPr>
            <p:ph type="ftr" sz="quarter" idx="11"/>
          </p:nvPr>
        </p:nvSpPr>
        <p:spPr/>
        <p:txBody>
          <a:bodyPr/>
          <a:lstStyle/>
          <a:p>
            <a:r>
              <a:rPr lang="en-GB" dirty="0"/>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dirty="0"/>
          </a:p>
        </p:txBody>
      </p:sp>
      <p:sp>
        <p:nvSpPr>
          <p:cNvPr id="14" name="Title 1"/>
          <p:cNvSpPr>
            <a:spLocks noGrp="1"/>
          </p:cNvSpPr>
          <p:nvPr>
            <p:ph type="title" hasCustomPrompt="1"/>
          </p:nvPr>
        </p:nvSpPr>
        <p:spPr>
          <a:xfrm>
            <a:off x="89297" y="1268413"/>
            <a:ext cx="5289947" cy="2843210"/>
          </a:xfrm>
        </p:spPr>
        <p:txBody>
          <a:bodyPr anchor="b">
            <a:noAutofit/>
          </a:bodyPr>
          <a:lstStyle>
            <a:lvl1pPr>
              <a:defRPr lang="en-US" sz="3300" b="1" kern="1200" baseline="0" smtClean="0">
                <a:solidFill>
                  <a:schemeClr val="accent1"/>
                </a:solidFill>
                <a:latin typeface="+mj-lt"/>
                <a:ea typeface="+mj-ea"/>
                <a:cs typeface="Segoe UI Light" panose="020B0502040204020203" pitchFamily="34" charset="0"/>
              </a:defRPr>
            </a:lvl1pPr>
          </a:lstStyle>
          <a:p>
            <a:r>
              <a:rPr lang="en-US" dirty="0"/>
              <a:t>Presentation title</a:t>
            </a:r>
            <a:endParaRPr lang="en-GB" dirty="0"/>
          </a:p>
        </p:txBody>
      </p:sp>
      <p:sp>
        <p:nvSpPr>
          <p:cNvPr id="15" name="Text Placeholder 18"/>
          <p:cNvSpPr>
            <a:spLocks noGrp="1"/>
          </p:cNvSpPr>
          <p:nvPr>
            <p:ph type="body" sz="quarter" idx="13" hasCustomPrompt="1"/>
          </p:nvPr>
        </p:nvSpPr>
        <p:spPr>
          <a:xfrm>
            <a:off x="89297" y="4111623"/>
            <a:ext cx="5289947" cy="2305052"/>
          </a:xfrm>
        </p:spPr>
        <p:txBody>
          <a:bodyPr lIns="72000" tIns="126000">
            <a:noAutofit/>
          </a:bodyPr>
          <a:lstStyle>
            <a:lvl1pPr marL="0" indent="0">
              <a:buNone/>
              <a:defRPr sz="1350" b="0" baseline="0">
                <a:solidFill>
                  <a:srgbClr val="6F777B"/>
                </a:solidFill>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dirty="0"/>
              <a:t>Presenter name &amp; title</a:t>
            </a:r>
            <a:endParaRPr lang="en-GB" dirty="0"/>
          </a:p>
        </p:txBody>
      </p:sp>
      <p:cxnSp>
        <p:nvCxnSpPr>
          <p:cNvPr id="16" name="Straight Connector 15"/>
          <p:cNvCxnSpPr/>
          <p:nvPr userDrawn="1"/>
        </p:nvCxnSpPr>
        <p:spPr>
          <a:xfrm>
            <a:off x="89297" y="4111200"/>
            <a:ext cx="8965407"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69" y="127252"/>
            <a:ext cx="683444" cy="760717"/>
          </a:xfrm>
          <a:prstGeom prst="rect">
            <a:avLst/>
          </a:prstGeom>
        </p:spPr>
      </p:pic>
    </p:spTree>
    <p:extLst>
      <p:ext uri="{BB962C8B-B14F-4D97-AF65-F5344CB8AC3E}">
        <p14:creationId xmlns:p14="http://schemas.microsoft.com/office/powerpoint/2010/main" val="193835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mp; Content (Blue)">
    <p:bg>
      <p:bgPr>
        <a:solidFill>
          <a:schemeClr val="accent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9297" y="6524625"/>
            <a:ext cx="2057400" cy="217488"/>
          </a:xfrm>
          <a:prstGeom prst="rect">
            <a:avLst/>
          </a:prstGeom>
        </p:spPr>
        <p:txBody>
          <a:bodyPr vert="horz" lIns="46800" tIns="45720" rIns="46800" bIns="45720" rtlCol="0" anchor="ctr"/>
          <a:lstStyle>
            <a:lvl1pPr algn="l">
              <a:defRPr sz="750">
                <a:solidFill>
                  <a:schemeClr val="bg1"/>
                </a:solidFill>
              </a:defRPr>
            </a:lvl1pPr>
          </a:lstStyle>
          <a:p>
            <a:r>
              <a:rPr lang="en-US" dirty="0"/>
              <a:t>Tuesday, 1 May 2018</a:t>
            </a:r>
            <a:endParaRPr lang="en-GB" dirty="0"/>
          </a:p>
        </p:txBody>
      </p:sp>
      <p:sp>
        <p:nvSpPr>
          <p:cNvPr id="8" name="Footer Placeholder 4"/>
          <p:cNvSpPr>
            <a:spLocks noGrp="1"/>
          </p:cNvSpPr>
          <p:nvPr>
            <p:ph type="ftr" sz="quarter" idx="3"/>
          </p:nvPr>
        </p:nvSpPr>
        <p:spPr>
          <a:xfrm>
            <a:off x="2146697" y="6524625"/>
            <a:ext cx="4850607" cy="217489"/>
          </a:xfrm>
          <a:prstGeom prst="rect">
            <a:avLst/>
          </a:prstGeom>
        </p:spPr>
        <p:txBody>
          <a:bodyPr vert="horz" lIns="46800" tIns="45720" rIns="46800" bIns="45720" rtlCol="0" anchor="ctr"/>
          <a:lstStyle>
            <a:lvl1pPr algn="ctr">
              <a:defRPr sz="750">
                <a:solidFill>
                  <a:schemeClr val="bg1"/>
                </a:solidFill>
              </a:defRPr>
            </a:lvl1pPr>
          </a:lstStyle>
          <a:p>
            <a:r>
              <a:rPr lang="en-GB" dirty="0"/>
              <a:t>OFFICIAL – SENSITIVE</a:t>
            </a:r>
          </a:p>
        </p:txBody>
      </p:sp>
      <p:sp>
        <p:nvSpPr>
          <p:cNvPr id="9" name="Slide Number Placeholder 5"/>
          <p:cNvSpPr>
            <a:spLocks noGrp="1"/>
          </p:cNvSpPr>
          <p:nvPr>
            <p:ph type="sldNum" sz="quarter" idx="4"/>
          </p:nvPr>
        </p:nvSpPr>
        <p:spPr>
          <a:xfrm>
            <a:off x="6997304" y="6524625"/>
            <a:ext cx="20574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dirty="0"/>
          </a:p>
        </p:txBody>
      </p:sp>
      <p:sp>
        <p:nvSpPr>
          <p:cNvPr id="10" name="Title 1"/>
          <p:cNvSpPr>
            <a:spLocks noGrp="1"/>
          </p:cNvSpPr>
          <p:nvPr>
            <p:ph type="title"/>
          </p:nvPr>
        </p:nvSpPr>
        <p:spPr>
          <a:xfrm>
            <a:off x="89298" y="115890"/>
            <a:ext cx="8965406" cy="1009648"/>
          </a:xfrm>
        </p:spPr>
        <p:txBody>
          <a:bodyPr/>
          <a:lstStyle>
            <a:lvl1pPr>
              <a:defRPr>
                <a:solidFill>
                  <a:schemeClr val="bg1"/>
                </a:solidFill>
              </a:defRPr>
            </a:lvl1pPr>
          </a:lstStyle>
          <a:p>
            <a:r>
              <a:rPr lang="en-US"/>
              <a:t>Click to edit Master title style</a:t>
            </a:r>
            <a:endParaRPr lang="en-GB"/>
          </a:p>
        </p:txBody>
      </p:sp>
      <p:sp>
        <p:nvSpPr>
          <p:cNvPr id="13" name="Content Placeholder 2"/>
          <p:cNvSpPr>
            <a:spLocks noGrp="1"/>
          </p:cNvSpPr>
          <p:nvPr>
            <p:ph idx="1"/>
          </p:nvPr>
        </p:nvSpPr>
        <p:spPr>
          <a:xfrm>
            <a:off x="89298" y="1268413"/>
            <a:ext cx="8965406" cy="5087937"/>
          </a:xfrm>
        </p:spPr>
        <p:txBody>
          <a:bodyPr>
            <a:normAutofit/>
          </a:bodyPr>
          <a:lstStyle>
            <a:lvl1pPr marL="0" indent="0">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p:cNvCxnSpPr/>
          <p:nvPr userDrawn="1"/>
        </p:nvCxnSpPr>
        <p:spPr>
          <a:xfrm>
            <a:off x="89297" y="1135586"/>
            <a:ext cx="89654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mp; Content (Blue)">
    <p:bg>
      <p:bgPr>
        <a:solidFill>
          <a:schemeClr val="accent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9297" y="6524625"/>
            <a:ext cx="2057400" cy="217488"/>
          </a:xfrm>
          <a:prstGeom prst="rect">
            <a:avLst/>
          </a:prstGeom>
        </p:spPr>
        <p:txBody>
          <a:bodyPr vert="horz" lIns="46800" tIns="45720" rIns="46800" bIns="45720" rtlCol="0" anchor="ctr"/>
          <a:lstStyle>
            <a:lvl1pPr algn="l">
              <a:defRPr sz="750">
                <a:solidFill>
                  <a:schemeClr val="bg1"/>
                </a:solidFill>
              </a:defRPr>
            </a:lvl1pPr>
          </a:lstStyle>
          <a:p>
            <a:r>
              <a:rPr lang="en-US" dirty="0"/>
              <a:t>Tuesday, 1 May 2018</a:t>
            </a:r>
            <a:endParaRPr lang="en-GB" dirty="0"/>
          </a:p>
        </p:txBody>
      </p:sp>
      <p:sp>
        <p:nvSpPr>
          <p:cNvPr id="8" name="Footer Placeholder 4"/>
          <p:cNvSpPr>
            <a:spLocks noGrp="1"/>
          </p:cNvSpPr>
          <p:nvPr>
            <p:ph type="ftr" sz="quarter" idx="3"/>
          </p:nvPr>
        </p:nvSpPr>
        <p:spPr>
          <a:xfrm>
            <a:off x="2146697" y="6524625"/>
            <a:ext cx="4850607" cy="217489"/>
          </a:xfrm>
          <a:prstGeom prst="rect">
            <a:avLst/>
          </a:prstGeom>
        </p:spPr>
        <p:txBody>
          <a:bodyPr vert="horz" lIns="46800" tIns="45720" rIns="46800" bIns="45720" rtlCol="0" anchor="ctr"/>
          <a:lstStyle>
            <a:lvl1pPr algn="ctr">
              <a:defRPr sz="750">
                <a:solidFill>
                  <a:schemeClr val="bg1"/>
                </a:solidFill>
              </a:defRPr>
            </a:lvl1pPr>
          </a:lstStyle>
          <a:p>
            <a:r>
              <a:rPr lang="en-GB" dirty="0"/>
              <a:t>OFFICIAL – SENSITIVE</a:t>
            </a:r>
          </a:p>
        </p:txBody>
      </p:sp>
      <p:sp>
        <p:nvSpPr>
          <p:cNvPr id="9" name="Slide Number Placeholder 5"/>
          <p:cNvSpPr>
            <a:spLocks noGrp="1"/>
          </p:cNvSpPr>
          <p:nvPr>
            <p:ph type="sldNum" sz="quarter" idx="4"/>
          </p:nvPr>
        </p:nvSpPr>
        <p:spPr>
          <a:xfrm>
            <a:off x="6997304" y="6524625"/>
            <a:ext cx="20574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dirty="0"/>
          </a:p>
        </p:txBody>
      </p:sp>
      <p:sp>
        <p:nvSpPr>
          <p:cNvPr id="10" name="Title 1"/>
          <p:cNvSpPr>
            <a:spLocks noGrp="1"/>
          </p:cNvSpPr>
          <p:nvPr>
            <p:ph type="title"/>
          </p:nvPr>
        </p:nvSpPr>
        <p:spPr>
          <a:xfrm>
            <a:off x="89298" y="115890"/>
            <a:ext cx="8965406" cy="1009648"/>
          </a:xfrm>
        </p:spPr>
        <p:txBody>
          <a:bodyPr/>
          <a:lstStyle>
            <a:lvl1pPr>
              <a:defRPr>
                <a:solidFill>
                  <a:schemeClr val="bg1"/>
                </a:solidFill>
              </a:defRPr>
            </a:lvl1pPr>
          </a:lstStyle>
          <a:p>
            <a:r>
              <a:rPr lang="en-US"/>
              <a:t>Click to edit Master title style</a:t>
            </a:r>
            <a:endParaRPr lang="en-GB"/>
          </a:p>
        </p:txBody>
      </p:sp>
      <p:sp>
        <p:nvSpPr>
          <p:cNvPr id="13" name="Content Placeholder 2"/>
          <p:cNvSpPr>
            <a:spLocks noGrp="1"/>
          </p:cNvSpPr>
          <p:nvPr>
            <p:ph idx="1"/>
          </p:nvPr>
        </p:nvSpPr>
        <p:spPr>
          <a:xfrm>
            <a:off x="89298" y="1268413"/>
            <a:ext cx="8965406" cy="5087937"/>
          </a:xfrm>
        </p:spPr>
        <p:txBody>
          <a:bodyPr>
            <a:normAutofit/>
          </a:bodyPr>
          <a:lstStyle>
            <a:lvl1pPr marL="0" indent="0">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p:cNvCxnSpPr/>
          <p:nvPr userDrawn="1"/>
        </p:nvCxnSpPr>
        <p:spPr>
          <a:xfrm>
            <a:off x="89297" y="1135586"/>
            <a:ext cx="89654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18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AFD492-A6FC-6244-AC95-52D75BAAFF71}" type="datetimeFigureOut">
              <a:rPr lang="en-US" smtClean="0"/>
              <a:t>2/19/2026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A129F8-817F-AD43-A812-A23CBFD9C3A0}" type="slidenum">
              <a:rPr lang="en-US" smtClean="0"/>
              <a:t>‹#›</a:t>
            </a:fld>
            <a:endParaRPr lang="en-US"/>
          </a:p>
        </p:txBody>
      </p:sp>
    </p:spTree>
    <p:extLst>
      <p:ext uri="{BB962C8B-B14F-4D97-AF65-F5344CB8AC3E}">
        <p14:creationId xmlns:p14="http://schemas.microsoft.com/office/powerpoint/2010/main" val="86452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6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Tuesday, 1 May 2018</a:t>
            </a:r>
            <a:endParaRPr lang="en-GB" dirty="0"/>
          </a:p>
        </p:txBody>
      </p:sp>
      <p:sp>
        <p:nvSpPr>
          <p:cNvPr id="5" name="Footer Placeholder 4"/>
          <p:cNvSpPr>
            <a:spLocks noGrp="1"/>
          </p:cNvSpPr>
          <p:nvPr>
            <p:ph type="ftr" sz="quarter" idx="11"/>
          </p:nvPr>
        </p:nvSpPr>
        <p:spPr/>
        <p:txBody>
          <a:bodyPr/>
          <a:lstStyle/>
          <a:p>
            <a:r>
              <a:rPr lang="en-GB" dirty="0"/>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dirty="0"/>
          </a:p>
        </p:txBody>
      </p:sp>
      <p:cxnSp>
        <p:nvCxnSpPr>
          <p:cNvPr id="7" name="Straight Connector 6"/>
          <p:cNvCxnSpPr/>
          <p:nvPr userDrawn="1"/>
        </p:nvCxnSpPr>
        <p:spPr>
          <a:xfrm>
            <a:off x="89297" y="1135586"/>
            <a:ext cx="8965407"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5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297" y="1268413"/>
            <a:ext cx="5289947" cy="2843210"/>
          </a:xfrm>
        </p:spPr>
        <p:txBody>
          <a:bodyPr anchor="b">
            <a:noAutofit/>
          </a:bodyPr>
          <a:lstStyle>
            <a:lvl1pPr>
              <a:defRPr lang="en-US" sz="3300" b="1" kern="1200" baseline="0" smtClean="0">
                <a:solidFill>
                  <a:srgbClr val="FFFFFF"/>
                </a:solidFill>
                <a:latin typeface="+mj-lt"/>
                <a:ea typeface="+mj-ea"/>
                <a:cs typeface="Segoe UI Light" panose="020B0502040204020203" pitchFamily="34" charset="0"/>
              </a:defRPr>
            </a:lvl1pPr>
          </a:lstStyle>
          <a:p>
            <a:r>
              <a:rPr lang="en-US" dirty="0"/>
              <a:t>Section title</a:t>
            </a:r>
            <a:endParaRPr lang="en-GB" dirty="0"/>
          </a:p>
        </p:txBody>
      </p:sp>
      <p:sp>
        <p:nvSpPr>
          <p:cNvPr id="7" name="Date Placeholder 3"/>
          <p:cNvSpPr>
            <a:spLocks noGrp="1"/>
          </p:cNvSpPr>
          <p:nvPr>
            <p:ph type="dt" sz="half" idx="2"/>
          </p:nvPr>
        </p:nvSpPr>
        <p:spPr>
          <a:xfrm>
            <a:off x="89297" y="6524625"/>
            <a:ext cx="2057400" cy="217488"/>
          </a:xfrm>
          <a:prstGeom prst="rect">
            <a:avLst/>
          </a:prstGeom>
        </p:spPr>
        <p:txBody>
          <a:bodyPr vert="horz" lIns="46800" tIns="45720" rIns="46800" bIns="45720" rtlCol="0" anchor="ctr"/>
          <a:lstStyle>
            <a:lvl1pPr algn="l">
              <a:defRPr sz="750">
                <a:solidFill>
                  <a:schemeClr val="bg1"/>
                </a:solidFill>
              </a:defRPr>
            </a:lvl1pPr>
          </a:lstStyle>
          <a:p>
            <a:r>
              <a:rPr lang="en-US" dirty="0"/>
              <a:t>Tuesday, 1 May 2018</a:t>
            </a:r>
            <a:endParaRPr lang="en-GB" dirty="0"/>
          </a:p>
        </p:txBody>
      </p:sp>
      <p:sp>
        <p:nvSpPr>
          <p:cNvPr id="8" name="Footer Placeholder 4"/>
          <p:cNvSpPr>
            <a:spLocks noGrp="1"/>
          </p:cNvSpPr>
          <p:nvPr>
            <p:ph type="ftr" sz="quarter" idx="3"/>
          </p:nvPr>
        </p:nvSpPr>
        <p:spPr>
          <a:xfrm>
            <a:off x="2146697" y="6524625"/>
            <a:ext cx="4850607" cy="217489"/>
          </a:xfrm>
          <a:prstGeom prst="rect">
            <a:avLst/>
          </a:prstGeom>
        </p:spPr>
        <p:txBody>
          <a:bodyPr vert="horz" lIns="46800" tIns="45720" rIns="46800" bIns="45720" rtlCol="0" anchor="ctr"/>
          <a:lstStyle>
            <a:lvl1pPr algn="ctr">
              <a:defRPr sz="750">
                <a:solidFill>
                  <a:schemeClr val="bg1"/>
                </a:solidFill>
              </a:defRPr>
            </a:lvl1pPr>
          </a:lstStyle>
          <a:p>
            <a:r>
              <a:rPr lang="en-GB" dirty="0"/>
              <a:t>OFFICIAL – SENSITIVE</a:t>
            </a:r>
          </a:p>
        </p:txBody>
      </p:sp>
      <p:sp>
        <p:nvSpPr>
          <p:cNvPr id="9" name="Slide Number Placeholder 5"/>
          <p:cNvSpPr>
            <a:spLocks noGrp="1"/>
          </p:cNvSpPr>
          <p:nvPr>
            <p:ph type="sldNum" sz="quarter" idx="4"/>
          </p:nvPr>
        </p:nvSpPr>
        <p:spPr>
          <a:xfrm>
            <a:off x="6997304" y="6524625"/>
            <a:ext cx="20574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dirty="0"/>
          </a:p>
        </p:txBody>
      </p:sp>
      <p:cxnSp>
        <p:nvCxnSpPr>
          <p:cNvPr id="17" name="Straight Connector 16"/>
          <p:cNvCxnSpPr/>
          <p:nvPr userDrawn="1"/>
        </p:nvCxnSpPr>
        <p:spPr>
          <a:xfrm>
            <a:off x="89298" y="4111624"/>
            <a:ext cx="8965406"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89297" y="4111623"/>
            <a:ext cx="5289947" cy="2305052"/>
          </a:xfrm>
        </p:spPr>
        <p:txBody>
          <a:bodyPr lIns="72000" tIns="126000">
            <a:noAutofit/>
          </a:bodyPr>
          <a:lstStyle>
            <a:lvl1pPr marL="0" indent="0">
              <a:buNone/>
              <a:defRPr sz="1350" b="1" baseline="0">
                <a:solidFill>
                  <a:schemeClr val="bg1"/>
                </a:solidFill>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dirty="0"/>
              <a:t>Presenter name &amp; title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68" y="127251"/>
            <a:ext cx="683444" cy="76071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4535" y="127251"/>
            <a:ext cx="682652" cy="760716"/>
          </a:xfrm>
          <a:prstGeom prst="rect">
            <a:avLst/>
          </a:prstGeom>
        </p:spPr>
      </p:pic>
    </p:spTree>
    <p:extLst>
      <p:ext uri="{BB962C8B-B14F-4D97-AF65-F5344CB8AC3E}">
        <p14:creationId xmlns:p14="http://schemas.microsoft.com/office/powerpoint/2010/main" val="165610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297" y="1268413"/>
            <a:ext cx="5289947" cy="2843210"/>
          </a:xfrm>
        </p:spPr>
        <p:txBody>
          <a:bodyPr anchor="b">
            <a:noAutofit/>
          </a:bodyPr>
          <a:lstStyle>
            <a:lvl1pPr>
              <a:defRPr lang="en-US" sz="3300" kern="1200" baseline="0" smtClean="0">
                <a:solidFill>
                  <a:schemeClr val="accent1"/>
                </a:solidFill>
                <a:latin typeface="+mj-lt"/>
                <a:ea typeface="+mj-ea"/>
                <a:cs typeface="Segoe UI Light" panose="020B0502040204020203" pitchFamily="34" charset="0"/>
              </a:defRPr>
            </a:lvl1pPr>
          </a:lstStyle>
          <a:p>
            <a:r>
              <a:rPr lang="en-US" dirty="0"/>
              <a:t>Section title</a:t>
            </a:r>
            <a:endParaRPr lang="en-GB" dirty="0"/>
          </a:p>
        </p:txBody>
      </p:sp>
      <p:sp>
        <p:nvSpPr>
          <p:cNvPr id="7" name="Date Placeholder 3"/>
          <p:cNvSpPr>
            <a:spLocks noGrp="1"/>
          </p:cNvSpPr>
          <p:nvPr>
            <p:ph type="dt" sz="half" idx="2"/>
          </p:nvPr>
        </p:nvSpPr>
        <p:spPr>
          <a:xfrm>
            <a:off x="89297" y="6524625"/>
            <a:ext cx="2057400" cy="217488"/>
          </a:xfrm>
          <a:prstGeom prst="rect">
            <a:avLst/>
          </a:prstGeom>
        </p:spPr>
        <p:txBody>
          <a:bodyPr vert="horz" lIns="46800" tIns="45720" rIns="46800" bIns="45720" rtlCol="0" anchor="ctr"/>
          <a:lstStyle>
            <a:lvl1pPr algn="l">
              <a:defRPr sz="750">
                <a:solidFill>
                  <a:schemeClr val="bg1"/>
                </a:solidFill>
              </a:defRPr>
            </a:lvl1pPr>
          </a:lstStyle>
          <a:p>
            <a:r>
              <a:rPr lang="en-US" dirty="0"/>
              <a:t>Tuesday, 1 May 2018</a:t>
            </a:r>
            <a:endParaRPr lang="en-GB" dirty="0"/>
          </a:p>
        </p:txBody>
      </p:sp>
      <p:sp>
        <p:nvSpPr>
          <p:cNvPr id="8" name="Footer Placeholder 4"/>
          <p:cNvSpPr>
            <a:spLocks noGrp="1"/>
          </p:cNvSpPr>
          <p:nvPr>
            <p:ph type="ftr" sz="quarter" idx="3"/>
          </p:nvPr>
        </p:nvSpPr>
        <p:spPr>
          <a:xfrm>
            <a:off x="2146697" y="6524625"/>
            <a:ext cx="4850607" cy="217489"/>
          </a:xfrm>
          <a:prstGeom prst="rect">
            <a:avLst/>
          </a:prstGeom>
        </p:spPr>
        <p:txBody>
          <a:bodyPr vert="horz" lIns="46800" tIns="45720" rIns="46800" bIns="45720" rtlCol="0" anchor="ctr"/>
          <a:lstStyle>
            <a:lvl1pPr algn="ctr">
              <a:defRPr sz="750">
                <a:solidFill>
                  <a:schemeClr val="bg1"/>
                </a:solidFill>
              </a:defRPr>
            </a:lvl1pPr>
          </a:lstStyle>
          <a:p>
            <a:r>
              <a:rPr lang="en-GB" dirty="0"/>
              <a:t>OFFICIAL – SENSITIVE</a:t>
            </a:r>
          </a:p>
        </p:txBody>
      </p:sp>
      <p:sp>
        <p:nvSpPr>
          <p:cNvPr id="9" name="Slide Number Placeholder 5"/>
          <p:cNvSpPr>
            <a:spLocks noGrp="1"/>
          </p:cNvSpPr>
          <p:nvPr>
            <p:ph type="sldNum" sz="quarter" idx="4"/>
          </p:nvPr>
        </p:nvSpPr>
        <p:spPr>
          <a:xfrm>
            <a:off x="6997304" y="6524625"/>
            <a:ext cx="20574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dirty="0"/>
          </a:p>
        </p:txBody>
      </p:sp>
      <p:sp>
        <p:nvSpPr>
          <p:cNvPr id="19" name="Text Placeholder 18"/>
          <p:cNvSpPr>
            <a:spLocks noGrp="1"/>
          </p:cNvSpPr>
          <p:nvPr>
            <p:ph type="body" sz="quarter" idx="10" hasCustomPrompt="1"/>
          </p:nvPr>
        </p:nvSpPr>
        <p:spPr>
          <a:xfrm>
            <a:off x="89297" y="4111623"/>
            <a:ext cx="5289947" cy="2305052"/>
          </a:xfrm>
        </p:spPr>
        <p:txBody>
          <a:bodyPr lIns="72000" tIns="126000">
            <a:noAutofit/>
          </a:bodyPr>
          <a:lstStyle>
            <a:lvl1pPr marL="0" indent="0">
              <a:buNone/>
              <a:defRPr sz="1350" b="1" baseline="0">
                <a:solidFill>
                  <a:srgbClr val="6F777B"/>
                </a:solidFill>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dirty="0"/>
              <a:t>Presenter name &amp; title</a:t>
            </a:r>
            <a:endParaRPr lang="en-GB" dirty="0"/>
          </a:p>
        </p:txBody>
      </p:sp>
      <p:cxnSp>
        <p:nvCxnSpPr>
          <p:cNvPr id="10" name="Straight Connector 9"/>
          <p:cNvCxnSpPr/>
          <p:nvPr userDrawn="1"/>
        </p:nvCxnSpPr>
        <p:spPr>
          <a:xfrm>
            <a:off x="89297" y="4111200"/>
            <a:ext cx="8965407"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535" y="127252"/>
            <a:ext cx="682652" cy="7607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69" y="127252"/>
            <a:ext cx="683444" cy="760717"/>
          </a:xfrm>
          <a:prstGeom prst="rect">
            <a:avLst/>
          </a:prstGeom>
        </p:spPr>
      </p:pic>
    </p:spTree>
    <p:extLst>
      <p:ext uri="{BB962C8B-B14F-4D97-AF65-F5344CB8AC3E}">
        <p14:creationId xmlns:p14="http://schemas.microsoft.com/office/powerpoint/2010/main" val="322519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dirty="0"/>
              <a:t>Tuesday, 1 May 2018</a:t>
            </a:r>
            <a:endParaRPr lang="en-GB" dirty="0"/>
          </a:p>
        </p:txBody>
      </p:sp>
      <p:sp>
        <p:nvSpPr>
          <p:cNvPr id="4" name="Footer Placeholder 3"/>
          <p:cNvSpPr>
            <a:spLocks noGrp="1"/>
          </p:cNvSpPr>
          <p:nvPr>
            <p:ph type="ftr" sz="quarter" idx="11"/>
          </p:nvPr>
        </p:nvSpPr>
        <p:spPr/>
        <p:txBody>
          <a:bodyPr/>
          <a:lstStyle/>
          <a:p>
            <a:r>
              <a:rPr lang="en-GB" dirty="0"/>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t>‹#›</a:t>
            </a:fld>
            <a:endParaRPr lang="en-GB" dirty="0"/>
          </a:p>
        </p:txBody>
      </p:sp>
      <p:cxnSp>
        <p:nvCxnSpPr>
          <p:cNvPr id="6" name="Straight Connector 5"/>
          <p:cNvCxnSpPr/>
          <p:nvPr userDrawn="1"/>
        </p:nvCxnSpPr>
        <p:spPr>
          <a:xfrm>
            <a:off x="89297" y="1135586"/>
            <a:ext cx="8965407"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96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Image">
    <p:spTree>
      <p:nvGrpSpPr>
        <p:cNvPr id="1" name=""/>
        <p:cNvGrpSpPr/>
        <p:nvPr/>
      </p:nvGrpSpPr>
      <p:grpSpPr>
        <a:xfrm>
          <a:off x="0" y="0"/>
          <a:ext cx="0" cy="0"/>
          <a:chOff x="0" y="0"/>
          <a:chExt cx="0" cy="0"/>
        </a:xfrm>
      </p:grpSpPr>
      <p:sp>
        <p:nvSpPr>
          <p:cNvPr id="2" name="Title 1"/>
          <p:cNvSpPr>
            <a:spLocks noGrp="1"/>
          </p:cNvSpPr>
          <p:nvPr>
            <p:ph type="title"/>
          </p:nvPr>
        </p:nvSpPr>
        <p:spPr>
          <a:xfrm>
            <a:off x="96440" y="2348708"/>
            <a:ext cx="4320000" cy="2160587"/>
          </a:xfrm>
        </p:spPr>
        <p:txBody>
          <a:bodyPr lIns="90000" anchor="b">
            <a:normAutofit/>
          </a:bodyPr>
          <a:lstStyle>
            <a:lvl1pPr>
              <a:defRPr sz="2700">
                <a:solidFill>
                  <a:schemeClr val="tx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r>
              <a:rPr lang="en-US" dirty="0"/>
              <a:t>Tuesday, 1 May 2018</a:t>
            </a:r>
            <a:endParaRPr lang="en-GB" dirty="0"/>
          </a:p>
        </p:txBody>
      </p:sp>
      <p:sp>
        <p:nvSpPr>
          <p:cNvPr id="4" name="Footer Placeholder 3"/>
          <p:cNvSpPr>
            <a:spLocks noGrp="1"/>
          </p:cNvSpPr>
          <p:nvPr>
            <p:ph type="ftr" sz="quarter" idx="11"/>
          </p:nvPr>
        </p:nvSpPr>
        <p:spPr/>
        <p:txBody>
          <a:bodyPr/>
          <a:lstStyle/>
          <a:p>
            <a:r>
              <a:rPr lang="en-GB" dirty="0"/>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pPr/>
              <a:t>‹#›</a:t>
            </a:fld>
            <a:endParaRPr lang="en-GB" dirty="0"/>
          </a:p>
        </p:txBody>
      </p:sp>
      <p:sp>
        <p:nvSpPr>
          <p:cNvPr id="9" name="Picture Placeholder 8"/>
          <p:cNvSpPr>
            <a:spLocks noGrp="1"/>
          </p:cNvSpPr>
          <p:nvPr>
            <p:ph type="pic" sz="quarter" idx="13"/>
          </p:nvPr>
        </p:nvSpPr>
        <p:spPr>
          <a:xfrm>
            <a:off x="4704665" y="1034872"/>
            <a:ext cx="4215038" cy="4788259"/>
          </a:xfrm>
        </p:spPr>
        <p:txBody>
          <a:bodyPr anchor="ctr"/>
          <a:lstStyle>
            <a:lvl1pPr algn="ctr">
              <a:defRPr/>
            </a:lvl1pPr>
          </a:lstStyle>
          <a:p>
            <a:endParaRPr lang="en-GB" dirty="0"/>
          </a:p>
        </p:txBody>
      </p:sp>
      <p:sp>
        <p:nvSpPr>
          <p:cNvPr id="15" name="Rectangle 14"/>
          <p:cNvSpPr/>
          <p:nvPr userDrawn="1"/>
        </p:nvSpPr>
        <p:spPr>
          <a:xfrm>
            <a:off x="164700" y="4673763"/>
            <a:ext cx="1080000" cy="54000"/>
          </a:xfrm>
          <a:prstGeom prst="rect">
            <a:avLst/>
          </a:prstGeom>
          <a:gradFill>
            <a:gsLst>
              <a:gs pos="75000">
                <a:srgbClr val="00AD93"/>
              </a:gs>
              <a:gs pos="50000">
                <a:srgbClr val="00BEB7"/>
              </a:gs>
              <a:gs pos="25000">
                <a:srgbClr val="2B8CC4"/>
              </a:gs>
              <a:gs pos="0">
                <a:srgbClr val="005EA5"/>
              </a:gs>
              <a:gs pos="100000">
                <a:srgbClr val="46B24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0952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hasi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707002" y="1453703"/>
            <a:ext cx="4212702" cy="4782972"/>
          </a:xfrm>
        </p:spPr>
        <p:txBody>
          <a:bodyPr anchor="ctr">
            <a:normAutofit/>
          </a:bodyPr>
          <a:lstStyle>
            <a:lvl1pPr marL="0" indent="0" algn="ctr">
              <a:buNone/>
              <a:defRPr sz="1350"/>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dirty="0"/>
              <a:t>Click to edit Master text styles</a:t>
            </a:r>
            <a:endParaRPr lang="en-GB" dirty="0"/>
          </a:p>
        </p:txBody>
      </p:sp>
      <p:sp>
        <p:nvSpPr>
          <p:cNvPr id="4" name="Date Placeholder 3"/>
          <p:cNvSpPr>
            <a:spLocks noGrp="1"/>
          </p:cNvSpPr>
          <p:nvPr>
            <p:ph type="dt" sz="half" idx="10"/>
          </p:nvPr>
        </p:nvSpPr>
        <p:spPr/>
        <p:txBody>
          <a:bodyPr/>
          <a:lstStyle/>
          <a:p>
            <a:r>
              <a:rPr lang="en-US" dirty="0"/>
              <a:t>Tuesday, 1 May 2018</a:t>
            </a:r>
            <a:endParaRPr lang="en-GB" dirty="0"/>
          </a:p>
        </p:txBody>
      </p:sp>
      <p:sp>
        <p:nvSpPr>
          <p:cNvPr id="5" name="Footer Placeholder 4"/>
          <p:cNvSpPr>
            <a:spLocks noGrp="1"/>
          </p:cNvSpPr>
          <p:nvPr>
            <p:ph type="ftr" sz="quarter" idx="11"/>
          </p:nvPr>
        </p:nvSpPr>
        <p:spPr/>
        <p:txBody>
          <a:bodyPr/>
          <a:lstStyle/>
          <a:p>
            <a:r>
              <a:rPr lang="en-GB" dirty="0"/>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dirty="0"/>
          </a:p>
        </p:txBody>
      </p:sp>
      <p:cxnSp>
        <p:nvCxnSpPr>
          <p:cNvPr id="7" name="Straight Connector 6"/>
          <p:cNvCxnSpPr/>
          <p:nvPr userDrawn="1"/>
        </p:nvCxnSpPr>
        <p:spPr>
          <a:xfrm>
            <a:off x="89297" y="1135586"/>
            <a:ext cx="8965407"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
        <p:nvSpPr>
          <p:cNvPr id="8" name="Picture Placeholder 8"/>
          <p:cNvSpPr>
            <a:spLocks noGrp="1"/>
          </p:cNvSpPr>
          <p:nvPr>
            <p:ph type="pic" sz="quarter" idx="13"/>
          </p:nvPr>
        </p:nvSpPr>
        <p:spPr>
          <a:xfrm>
            <a:off x="238585" y="1453702"/>
            <a:ext cx="4196741" cy="4782972"/>
          </a:xfrm>
        </p:spPr>
        <p:txBody>
          <a:bodyPr anchor="ctr"/>
          <a:lstStyle>
            <a:lvl1pPr algn="ctr">
              <a:defRPr/>
            </a:lvl1pPr>
          </a:lstStyle>
          <a:p>
            <a:endParaRPr lang="en-GB" dirty="0"/>
          </a:p>
        </p:txBody>
      </p:sp>
    </p:spTree>
    <p:extLst>
      <p:ext uri="{BB962C8B-B14F-4D97-AF65-F5344CB8AC3E}">
        <p14:creationId xmlns:p14="http://schemas.microsoft.com/office/powerpoint/2010/main" val="396952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Tuesday, 1 May 2018</a:t>
            </a:r>
            <a:endParaRPr lang="en-GB" dirty="0"/>
          </a:p>
        </p:txBody>
      </p:sp>
      <p:sp>
        <p:nvSpPr>
          <p:cNvPr id="3" name="Footer Placeholder 2"/>
          <p:cNvSpPr>
            <a:spLocks noGrp="1"/>
          </p:cNvSpPr>
          <p:nvPr>
            <p:ph type="ftr" sz="quarter" idx="11"/>
          </p:nvPr>
        </p:nvSpPr>
        <p:spPr/>
        <p:txBody>
          <a:bodyPr/>
          <a:lstStyle/>
          <a:p>
            <a:r>
              <a:rPr lang="en-GB" dirty="0"/>
              <a:t>OFFICIAL – SENSITIVE</a:t>
            </a:r>
          </a:p>
        </p:txBody>
      </p:sp>
      <p:sp>
        <p:nvSpPr>
          <p:cNvPr id="4" name="Slide Number Placeholder 3"/>
          <p:cNvSpPr>
            <a:spLocks noGrp="1"/>
          </p:cNvSpPr>
          <p:nvPr>
            <p:ph type="sldNum" sz="quarter" idx="12"/>
          </p:nvPr>
        </p:nvSpPr>
        <p:spPr/>
        <p:txBody>
          <a:bodyPr/>
          <a:lstStyle/>
          <a:p>
            <a:fld id="{DE2C65E8-42CD-40E1-AA3B-13A5781E6586}" type="slidenum">
              <a:rPr lang="en-GB" smtClean="0"/>
              <a:t>‹#›</a:t>
            </a:fld>
            <a:endParaRPr lang="en-GB" dirty="0"/>
          </a:p>
        </p:txBody>
      </p:sp>
    </p:spTree>
    <p:extLst>
      <p:ext uri="{BB962C8B-B14F-4D97-AF65-F5344CB8AC3E}">
        <p14:creationId xmlns:p14="http://schemas.microsoft.com/office/powerpoint/2010/main" val="34836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Blue)">
    <p:bg>
      <p:bgPr>
        <a:solidFill>
          <a:schemeClr val="accent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9297" y="6524625"/>
            <a:ext cx="2057400" cy="217488"/>
          </a:xfrm>
          <a:prstGeom prst="rect">
            <a:avLst/>
          </a:prstGeom>
        </p:spPr>
        <p:txBody>
          <a:bodyPr vert="horz" lIns="46800" tIns="45720" rIns="46800" bIns="45720" rtlCol="0" anchor="ctr"/>
          <a:lstStyle>
            <a:lvl1pPr algn="l">
              <a:defRPr sz="750">
                <a:solidFill>
                  <a:schemeClr val="bg1"/>
                </a:solidFill>
              </a:defRPr>
            </a:lvl1pPr>
          </a:lstStyle>
          <a:p>
            <a:r>
              <a:rPr lang="en-US" dirty="0"/>
              <a:t>Tuesday, 1 May 2018</a:t>
            </a:r>
            <a:endParaRPr lang="en-GB" dirty="0"/>
          </a:p>
        </p:txBody>
      </p:sp>
      <p:sp>
        <p:nvSpPr>
          <p:cNvPr id="8" name="Footer Placeholder 4"/>
          <p:cNvSpPr>
            <a:spLocks noGrp="1"/>
          </p:cNvSpPr>
          <p:nvPr>
            <p:ph type="ftr" sz="quarter" idx="3"/>
          </p:nvPr>
        </p:nvSpPr>
        <p:spPr>
          <a:xfrm>
            <a:off x="2146697" y="6524625"/>
            <a:ext cx="4850607" cy="217489"/>
          </a:xfrm>
          <a:prstGeom prst="rect">
            <a:avLst/>
          </a:prstGeom>
        </p:spPr>
        <p:txBody>
          <a:bodyPr vert="horz" lIns="46800" tIns="45720" rIns="46800" bIns="45720" rtlCol="0" anchor="ctr"/>
          <a:lstStyle>
            <a:lvl1pPr algn="ctr">
              <a:defRPr sz="750">
                <a:solidFill>
                  <a:schemeClr val="bg1"/>
                </a:solidFill>
              </a:defRPr>
            </a:lvl1pPr>
          </a:lstStyle>
          <a:p>
            <a:r>
              <a:rPr lang="en-GB" dirty="0"/>
              <a:t>OFFICIAL – SENSITIVE</a:t>
            </a:r>
          </a:p>
        </p:txBody>
      </p:sp>
      <p:sp>
        <p:nvSpPr>
          <p:cNvPr id="9" name="Slide Number Placeholder 5"/>
          <p:cNvSpPr>
            <a:spLocks noGrp="1"/>
          </p:cNvSpPr>
          <p:nvPr>
            <p:ph type="sldNum" sz="quarter" idx="4"/>
          </p:nvPr>
        </p:nvSpPr>
        <p:spPr>
          <a:xfrm>
            <a:off x="6997304" y="6524625"/>
            <a:ext cx="20574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dirty="0"/>
          </a:p>
        </p:txBody>
      </p:sp>
      <p:sp>
        <p:nvSpPr>
          <p:cNvPr id="10" name="Title 1"/>
          <p:cNvSpPr>
            <a:spLocks noGrp="1"/>
          </p:cNvSpPr>
          <p:nvPr>
            <p:ph type="title"/>
          </p:nvPr>
        </p:nvSpPr>
        <p:spPr>
          <a:xfrm>
            <a:off x="89298" y="115890"/>
            <a:ext cx="8965406" cy="1009648"/>
          </a:xfrm>
        </p:spPr>
        <p:txBody>
          <a:bodyPr/>
          <a:lstStyle>
            <a:lvl1pPr>
              <a:defRPr>
                <a:solidFill>
                  <a:schemeClr val="bg1"/>
                </a:solidFill>
              </a:defRPr>
            </a:lvl1pPr>
          </a:lstStyle>
          <a:p>
            <a:r>
              <a:rPr lang="en-US"/>
              <a:t>Click to edit Master title style</a:t>
            </a:r>
            <a:endParaRPr lang="en-GB"/>
          </a:p>
        </p:txBody>
      </p:sp>
      <p:sp>
        <p:nvSpPr>
          <p:cNvPr id="13" name="Content Placeholder 2"/>
          <p:cNvSpPr>
            <a:spLocks noGrp="1"/>
          </p:cNvSpPr>
          <p:nvPr>
            <p:ph idx="1"/>
          </p:nvPr>
        </p:nvSpPr>
        <p:spPr>
          <a:xfrm>
            <a:off x="89298" y="1268413"/>
            <a:ext cx="8965406" cy="5087937"/>
          </a:xfrm>
        </p:spPr>
        <p:txBody>
          <a:bodyPr>
            <a:normAutofit/>
          </a:bodyPr>
          <a:lstStyle>
            <a:lvl1pPr marL="0" indent="0">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p:cNvCxnSpPr/>
          <p:nvPr userDrawn="1"/>
        </p:nvCxnSpPr>
        <p:spPr>
          <a:xfrm>
            <a:off x="89297" y="1135586"/>
            <a:ext cx="89654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6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98" y="115890"/>
            <a:ext cx="8965406" cy="1009648"/>
          </a:xfrm>
          <a:prstGeom prst="rect">
            <a:avLst/>
          </a:prstGeom>
        </p:spPr>
        <p:txBody>
          <a:bodyPr vert="horz" lIns="4680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9298" y="1268413"/>
            <a:ext cx="8965406" cy="5087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9297" y="6524625"/>
            <a:ext cx="2057400" cy="217488"/>
          </a:xfrm>
          <a:prstGeom prst="rect">
            <a:avLst/>
          </a:prstGeom>
        </p:spPr>
        <p:txBody>
          <a:bodyPr vert="horz" lIns="46800" tIns="45720" rIns="46800" bIns="45720" rtlCol="0" anchor="ctr"/>
          <a:lstStyle>
            <a:lvl1pPr algn="l">
              <a:defRPr sz="750">
                <a:solidFill>
                  <a:srgbClr val="6F777B"/>
                </a:solidFill>
              </a:defRPr>
            </a:lvl1pPr>
          </a:lstStyle>
          <a:p>
            <a:r>
              <a:rPr lang="en-US" dirty="0"/>
              <a:t>Tuesday, 1 May 2018</a:t>
            </a:r>
            <a:endParaRPr lang="en-GB" dirty="0"/>
          </a:p>
        </p:txBody>
      </p:sp>
      <p:sp>
        <p:nvSpPr>
          <p:cNvPr id="5" name="Footer Placeholder 4"/>
          <p:cNvSpPr>
            <a:spLocks noGrp="1"/>
          </p:cNvSpPr>
          <p:nvPr>
            <p:ph type="ftr" sz="quarter" idx="3"/>
          </p:nvPr>
        </p:nvSpPr>
        <p:spPr>
          <a:xfrm>
            <a:off x="2146697" y="6524625"/>
            <a:ext cx="4850607" cy="217489"/>
          </a:xfrm>
          <a:prstGeom prst="rect">
            <a:avLst/>
          </a:prstGeom>
        </p:spPr>
        <p:txBody>
          <a:bodyPr vert="horz" lIns="46800" tIns="45720" rIns="46800" bIns="45720" rtlCol="0" anchor="ctr"/>
          <a:lstStyle>
            <a:lvl1pPr algn="ctr">
              <a:defRPr sz="750">
                <a:solidFill>
                  <a:srgbClr val="6F777B"/>
                </a:solidFill>
              </a:defRPr>
            </a:lvl1pPr>
          </a:lstStyle>
          <a:p>
            <a:r>
              <a:rPr lang="en-GB" dirty="0"/>
              <a:t>OFFICIAL – SENSITIVE</a:t>
            </a:r>
          </a:p>
        </p:txBody>
      </p:sp>
      <p:sp>
        <p:nvSpPr>
          <p:cNvPr id="6" name="Slide Number Placeholder 5"/>
          <p:cNvSpPr>
            <a:spLocks noGrp="1"/>
          </p:cNvSpPr>
          <p:nvPr>
            <p:ph type="sldNum" sz="quarter" idx="4"/>
          </p:nvPr>
        </p:nvSpPr>
        <p:spPr>
          <a:xfrm>
            <a:off x="6997304" y="6524625"/>
            <a:ext cx="2057400" cy="217488"/>
          </a:xfrm>
          <a:prstGeom prst="rect">
            <a:avLst/>
          </a:prstGeom>
        </p:spPr>
        <p:txBody>
          <a:bodyPr vert="horz" lIns="46800" tIns="45720" rIns="46800" bIns="45720" rtlCol="0" anchor="ctr"/>
          <a:lstStyle>
            <a:lvl1pPr algn="r">
              <a:defRPr sz="750">
                <a:solidFill>
                  <a:srgbClr val="6F777B"/>
                </a:solidFill>
              </a:defRPr>
            </a:lvl1pPr>
          </a:lstStyle>
          <a:p>
            <a:fld id="{DE2C65E8-42CD-40E1-AA3B-13A5781E6586}" type="slidenum">
              <a:rPr lang="en-GB" smtClean="0"/>
              <a:pPr/>
              <a:t>‹#›</a:t>
            </a:fld>
            <a:endParaRPr lang="en-GB" dirty="0"/>
          </a:p>
        </p:txBody>
      </p:sp>
      <p:grpSp>
        <p:nvGrpSpPr>
          <p:cNvPr id="10" name="Group 9"/>
          <p:cNvGrpSpPr/>
          <p:nvPr userDrawn="1"/>
        </p:nvGrpSpPr>
        <p:grpSpPr>
          <a:xfrm>
            <a:off x="89297" y="7015484"/>
            <a:ext cx="2623185" cy="480060"/>
            <a:chOff x="119062" y="7171128"/>
            <a:chExt cx="3497580" cy="480060"/>
          </a:xfrm>
        </p:grpSpPr>
        <p:sp>
          <p:nvSpPr>
            <p:cNvPr id="11" name="Rectangle 10"/>
            <p:cNvSpPr/>
            <p:nvPr userDrawn="1"/>
          </p:nvSpPr>
          <p:spPr>
            <a:xfrm>
              <a:off x="119062" y="7171128"/>
              <a:ext cx="194310" cy="4800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p:cNvSpPr/>
            <p:nvPr userDrawn="1"/>
          </p:nvSpPr>
          <p:spPr>
            <a:xfrm>
              <a:off x="313372" y="7171128"/>
              <a:ext cx="194310" cy="480060"/>
            </a:xfrm>
            <a:prstGeom prst="rect">
              <a:avLst/>
            </a:prstGeom>
            <a:solidFill>
              <a:srgbClr val="6F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p:cNvSpPr/>
            <p:nvPr userDrawn="1"/>
          </p:nvSpPr>
          <p:spPr>
            <a:xfrm>
              <a:off x="507682" y="7171128"/>
              <a:ext cx="194310" cy="480060"/>
            </a:xfrm>
            <a:prstGeom prst="rect">
              <a:avLst/>
            </a:prstGeom>
            <a:solidFill>
              <a:srgbClr val="BF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p:cNvSpPr/>
            <p:nvPr userDrawn="1"/>
          </p:nvSpPr>
          <p:spPr>
            <a:xfrm>
              <a:off x="701992" y="7171128"/>
              <a:ext cx="194310" cy="480060"/>
            </a:xfrm>
            <a:prstGeom prst="rect">
              <a:avLst/>
            </a:prstGeom>
            <a:solidFill>
              <a:srgbClr val="DE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896302" y="7171128"/>
              <a:ext cx="194310" cy="48006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p:cNvSpPr/>
            <p:nvPr userDrawn="1"/>
          </p:nvSpPr>
          <p:spPr>
            <a:xfrm>
              <a:off x="1090612" y="7171128"/>
              <a:ext cx="194310" cy="480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Rectangle 16"/>
            <p:cNvSpPr/>
            <p:nvPr userDrawn="1"/>
          </p:nvSpPr>
          <p:spPr>
            <a:xfrm>
              <a:off x="1284922" y="7171128"/>
              <a:ext cx="194310" cy="480060"/>
            </a:xfrm>
            <a:prstGeom prst="rect">
              <a:avLst/>
            </a:prstGeom>
            <a:solidFill>
              <a:srgbClr val="005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Rectangle 17"/>
            <p:cNvSpPr/>
            <p:nvPr userDrawn="1"/>
          </p:nvSpPr>
          <p:spPr>
            <a:xfrm>
              <a:off x="1479232" y="7171128"/>
              <a:ext cx="194310" cy="480060"/>
            </a:xfrm>
            <a:prstGeom prst="rect">
              <a:avLst/>
            </a:prstGeom>
            <a:solidFill>
              <a:srgbClr val="2B8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Rectangle 18"/>
            <p:cNvSpPr/>
            <p:nvPr userDrawn="1"/>
          </p:nvSpPr>
          <p:spPr>
            <a:xfrm>
              <a:off x="1673542" y="7171128"/>
              <a:ext cx="194310" cy="480060"/>
            </a:xfrm>
            <a:prstGeom prst="rect">
              <a:avLst/>
            </a:prstGeom>
            <a:solidFill>
              <a:srgbClr val="00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Rectangle 19"/>
            <p:cNvSpPr/>
            <p:nvPr userDrawn="1"/>
          </p:nvSpPr>
          <p:spPr>
            <a:xfrm>
              <a:off x="1867852" y="7171128"/>
              <a:ext cx="194310" cy="480060"/>
            </a:xfrm>
            <a:prstGeom prst="rect">
              <a:avLst/>
            </a:prstGeom>
            <a:solidFill>
              <a:srgbClr val="00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Rectangle 20"/>
            <p:cNvSpPr/>
            <p:nvPr userDrawn="1"/>
          </p:nvSpPr>
          <p:spPr>
            <a:xfrm>
              <a:off x="2062162" y="7171128"/>
              <a:ext cx="194310" cy="480060"/>
            </a:xfrm>
            <a:prstGeom prst="rect">
              <a:avLst/>
            </a:prstGeom>
            <a:solidFill>
              <a:srgbClr val="46B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2" name="Rectangle 21"/>
            <p:cNvSpPr/>
            <p:nvPr userDrawn="1"/>
          </p:nvSpPr>
          <p:spPr>
            <a:xfrm>
              <a:off x="2256472" y="7171128"/>
              <a:ext cx="194310" cy="480060"/>
            </a:xfrm>
            <a:prstGeom prst="rect">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a:off x="2450782" y="7171128"/>
              <a:ext cx="194310" cy="480060"/>
            </a:xfrm>
            <a:prstGeom prst="rect">
              <a:avLst/>
            </a:prstGeom>
            <a:solidFill>
              <a:srgbClr val="2E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4" name="Rectangle 23"/>
            <p:cNvSpPr/>
            <p:nvPr userDrawn="1"/>
          </p:nvSpPr>
          <p:spPr>
            <a:xfrm>
              <a:off x="2645092" y="7171128"/>
              <a:ext cx="194310" cy="480060"/>
            </a:xfrm>
            <a:prstGeom prst="rect">
              <a:avLst/>
            </a:prstGeom>
            <a:solidFill>
              <a:srgbClr val="91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5" name="Rectangle 24"/>
            <p:cNvSpPr/>
            <p:nvPr userDrawn="1"/>
          </p:nvSpPr>
          <p:spPr>
            <a:xfrm>
              <a:off x="2839402" y="7171128"/>
              <a:ext cx="194310" cy="480060"/>
            </a:xfrm>
            <a:prstGeom prst="rect">
              <a:avLst/>
            </a:prstGeom>
            <a:solidFill>
              <a:srgbClr val="D5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Rectangle 25"/>
            <p:cNvSpPr/>
            <p:nvPr userDrawn="1"/>
          </p:nvSpPr>
          <p:spPr>
            <a:xfrm>
              <a:off x="3033712" y="7171128"/>
              <a:ext cx="194310" cy="480060"/>
            </a:xfrm>
            <a:prstGeom prst="rect">
              <a:avLst/>
            </a:prstGeom>
            <a:solidFill>
              <a:srgbClr val="FFB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7" name="Rectangle 26"/>
            <p:cNvSpPr/>
            <p:nvPr userDrawn="1"/>
          </p:nvSpPr>
          <p:spPr>
            <a:xfrm>
              <a:off x="3228022" y="7171128"/>
              <a:ext cx="194310" cy="480060"/>
            </a:xfrm>
            <a:prstGeom prst="rect">
              <a:avLst/>
            </a:prstGeom>
            <a:solidFill>
              <a:srgbClr val="F47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 name="Rectangle 27"/>
            <p:cNvSpPr/>
            <p:nvPr userDrawn="1"/>
          </p:nvSpPr>
          <p:spPr>
            <a:xfrm>
              <a:off x="3422332" y="7171128"/>
              <a:ext cx="194310" cy="480060"/>
            </a:xfrm>
            <a:prstGeom prst="rect">
              <a:avLst/>
            </a:prstGeom>
            <a:solidFill>
              <a:srgbClr val="B10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Tree>
    <p:extLst>
      <p:ext uri="{BB962C8B-B14F-4D97-AF65-F5344CB8AC3E}">
        <p14:creationId xmlns:p14="http://schemas.microsoft.com/office/powerpoint/2010/main" val="405273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6" r:id="rId10"/>
    <p:sldLayoutId id="214748379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1800" kern="1200">
          <a:solidFill>
            <a:srgbClr val="005EA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orient="horz" pos="73">
          <p15:clr>
            <a:srgbClr val="FBAE40"/>
          </p15:clr>
        </p15:guide>
        <p15:guide id="4" orient="horz" pos="709">
          <p15:clr>
            <a:srgbClr val="A4A3A4"/>
          </p15:clr>
        </p15:guide>
        <p15:guide id="5" orient="horz" pos="799">
          <p15:clr>
            <a:srgbClr val="FBAE40"/>
          </p15:clr>
        </p15:guide>
        <p15:guide id="6" orient="horz" pos="4042">
          <p15:clr>
            <a:srgbClr val="FBAE40"/>
          </p15:clr>
        </p15:guide>
        <p15:guide id="7" orient="horz" pos="4110">
          <p15:clr>
            <a:srgbClr val="A4A3A4"/>
          </p15:clr>
        </p15:guide>
        <p15:guide id="8" orient="horz" pos="4247">
          <p15:clr>
            <a:srgbClr val="A4A3A4"/>
          </p15:clr>
        </p15:guide>
        <p15:guide id="9" pos="75">
          <p15:clr>
            <a:srgbClr val="FBAE40"/>
          </p15:clr>
        </p15:guide>
        <p15:guide id="10" pos="7605">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owerpoint title page-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56792"/>
            <a:ext cx="9144000" cy="5328592"/>
          </a:xfrm>
          <a:prstGeom prst="rect">
            <a:avLst/>
          </a:prstGeom>
        </p:spPr>
      </p:pic>
      <p:pic>
        <p:nvPicPr>
          <p:cNvPr id="11" name="Picture 10" descr="SOM logo rgb.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161584"/>
            <a:ext cx="2651864" cy="1276042"/>
          </a:xfrm>
          <a:prstGeom prst="rect">
            <a:avLst/>
          </a:prstGeom>
        </p:spPr>
      </p:pic>
    </p:spTree>
    <p:extLst>
      <p:ext uri="{BB962C8B-B14F-4D97-AF65-F5344CB8AC3E}">
        <p14:creationId xmlns:p14="http://schemas.microsoft.com/office/powerpoint/2010/main" val="798748517"/>
      </p:ext>
    </p:extLst>
  </p:cSld>
  <p:clrMap bg1="lt1" tx1="dk1" bg2="lt2" tx2="dk2" accent1="accent1" accent2="accent2" accent3="accent3" accent4="accent4" accent5="accent5" accent6="accent6" hlink="hlink" folHlink="folHlink"/>
  <p:sldLayoutIdLst>
    <p:sldLayoutId id="2147483679" r:id="rId1"/>
    <p:sldLayoutId id="21474836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roubador.co.uk/bookshop/media-the-arts/art-and-occupation-hb/" TargetMode="External"/><Relationship Id="rId5" Type="http://schemas.openxmlformats.org/officeDocument/2006/relationships/image" Target="cid:image001.png@01D832DC.900DB140"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ccupationalhealthconferences.com/"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F945-6575-C682-8869-267E75552C24}"/>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76F519C0-9302-243B-03F3-F8151B71A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08D3840D-005B-71F6-EFD8-B90E097BBA38}"/>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DAF25DD9-EBB6-1D20-DABD-FDFF456EF8E8}"/>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668DB3E5-4910-7887-5FB0-83EEC9A62099}"/>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EA5BD125-7245-AC86-604B-247029BB237E}"/>
              </a:ext>
            </a:extLst>
          </p:cNvPr>
          <p:cNvSpPr txBox="1"/>
          <p:nvPr/>
        </p:nvSpPr>
        <p:spPr>
          <a:xfrm>
            <a:off x="2290763" y="-9170834"/>
            <a:ext cx="4581524" cy="2246769"/>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pPr marL="0" indent="0">
              <a:buNone/>
            </a:pPr>
            <a:endParaRPr lang="en-GB" sz="1000" dirty="0"/>
          </a:p>
          <a:p>
            <a:pPr marL="0" indent="0">
              <a:buNone/>
            </a:pPr>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7B00A706-1B9C-6767-137E-B251DA835D00}"/>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E5453EB3-4488-83E4-F433-D0F0ABD9B64C}"/>
              </a:ext>
            </a:extLst>
          </p:cNvPr>
          <p:cNvSpPr txBox="1"/>
          <p:nvPr/>
        </p:nvSpPr>
        <p:spPr>
          <a:xfrm>
            <a:off x="1220872" y="264810"/>
            <a:ext cx="7920880" cy="1384995"/>
          </a:xfrm>
          <a:prstGeom prst="rect">
            <a:avLst/>
          </a:prstGeom>
          <a:noFill/>
        </p:spPr>
        <p:txBody>
          <a:bodyPr wrap="square">
            <a:spAutoFit/>
          </a:bodyPr>
          <a:lstStyle/>
          <a:p>
            <a:r>
              <a:rPr lang="en-GB" b="1" dirty="0"/>
              <a:t>How can creative industries support and enable good MSK health in their workforce and wider population?</a:t>
            </a:r>
            <a:endParaRPr lang="en-GB" dirty="0"/>
          </a:p>
          <a:p>
            <a:endParaRPr lang="en-GB" sz="2400" b="1" dirty="0">
              <a:solidFill>
                <a:srgbClr val="202124"/>
              </a:solidFill>
            </a:endParaRPr>
          </a:p>
          <a:p>
            <a:r>
              <a:rPr lang="en-GB" sz="2400" b="1" dirty="0">
                <a:solidFill>
                  <a:srgbClr val="202124"/>
                </a:solidFill>
              </a:rPr>
              <a:t>Nick Pahl, CEO, SOM </a:t>
            </a:r>
            <a:endParaRPr lang="en-GB" sz="2400" dirty="0">
              <a:solidFill>
                <a:srgbClr val="202124"/>
              </a:solidFill>
            </a:endParaRPr>
          </a:p>
        </p:txBody>
      </p:sp>
      <p:pic>
        <p:nvPicPr>
          <p:cNvPr id="2050" name="Picture 2">
            <a:extLst>
              <a:ext uri="{FF2B5EF4-FFF2-40B4-BE49-F238E27FC236}">
                <a16:creationId xmlns:a16="http://schemas.microsoft.com/office/drawing/2014/main" id="{35E6D2F2-8905-22DB-A03D-92422FBD0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513" y="2538241"/>
            <a:ext cx="6462514" cy="234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DA915FB6-B6EF-41FB-9D0F-36243668B972}"/>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TextBox 1">
            <a:extLst>
              <a:ext uri="{FF2B5EF4-FFF2-40B4-BE49-F238E27FC236}">
                <a16:creationId xmlns:a16="http://schemas.microsoft.com/office/drawing/2014/main" id="{95F34788-D5C2-214E-6783-8827B08A9043}"/>
              </a:ext>
            </a:extLst>
          </p:cNvPr>
          <p:cNvSpPr txBox="1"/>
          <p:nvPr/>
        </p:nvSpPr>
        <p:spPr>
          <a:xfrm>
            <a:off x="1048935" y="290121"/>
            <a:ext cx="7272808" cy="1107996"/>
          </a:xfrm>
          <a:prstGeom prst="rect">
            <a:avLst/>
          </a:prstGeom>
          <a:noFill/>
        </p:spPr>
        <p:txBody>
          <a:bodyPr wrap="square">
            <a:spAutoFit/>
          </a:bodyPr>
          <a:lstStyle/>
          <a:p>
            <a:pPr algn="ctr"/>
            <a:r>
              <a:rPr lang="en-GB" sz="2400" b="1" dirty="0"/>
              <a:t>MSK at work network website </a:t>
            </a:r>
          </a:p>
          <a:p>
            <a:pPr algn="ctr"/>
            <a:r>
              <a:rPr lang="en-GB" b="1" dirty="0"/>
              <a:t>Useful tools at https://www.som.org.uk/msk-work-network</a:t>
            </a:r>
          </a:p>
          <a:p>
            <a:pPr algn="ctr"/>
            <a:r>
              <a:rPr lang="en-GB" sz="2400" b="1" dirty="0"/>
              <a:t> </a:t>
            </a:r>
            <a:endParaRPr lang="en-GB" sz="2400" b="1" dirty="0">
              <a:latin typeface="Arial" panose="020B0604020202020204" pitchFamily="34" charset="0"/>
              <a:cs typeface="Arial" panose="020B0604020202020204" pitchFamily="34" charset="0"/>
            </a:endParaRPr>
          </a:p>
        </p:txBody>
      </p:sp>
      <p:graphicFrame>
        <p:nvGraphicFramePr>
          <p:cNvPr id="18" name="TextBox 15">
            <a:extLst>
              <a:ext uri="{FF2B5EF4-FFF2-40B4-BE49-F238E27FC236}">
                <a16:creationId xmlns:a16="http://schemas.microsoft.com/office/drawing/2014/main" id="{CCBAF02E-5FF8-6B7B-01A1-2A34EDE7AAEF}"/>
              </a:ext>
            </a:extLst>
          </p:cNvPr>
          <p:cNvGraphicFramePr/>
          <p:nvPr>
            <p:extLst>
              <p:ext uri="{D42A27DB-BD31-4B8C-83A1-F6EECF244321}">
                <p14:modId xmlns:p14="http://schemas.microsoft.com/office/powerpoint/2010/main" val="1756647866"/>
              </p:ext>
            </p:extLst>
          </p:nvPr>
        </p:nvGraphicFramePr>
        <p:xfrm>
          <a:off x="251520" y="1484784"/>
          <a:ext cx="8064896" cy="4127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999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5BB02-AEFE-8C23-D638-7682C2E3B0E7}"/>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936F05AD-E197-C8B7-DABB-55F1FD6C9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0C4FF7F4-80D1-9254-CA62-1330F4FBA0AA}"/>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8254E526-36EA-6167-38C8-E894BBCE7329}"/>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19E7271D-3C91-3B0D-817B-6F0A57EE6A1B}"/>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1479321D-932E-8DCB-4F7A-059AABE09CBC}"/>
              </a:ext>
            </a:extLst>
          </p:cNvPr>
          <p:cNvSpPr txBox="1"/>
          <p:nvPr/>
        </p:nvSpPr>
        <p:spPr>
          <a:xfrm>
            <a:off x="2290763" y="-9170834"/>
            <a:ext cx="4581524" cy="2246769"/>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pPr marL="0" indent="0">
              <a:buNone/>
            </a:pPr>
            <a:endParaRPr lang="en-GB" sz="1000" dirty="0"/>
          </a:p>
          <a:p>
            <a:pPr marL="0" indent="0">
              <a:buNone/>
            </a:pPr>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4740D0A0-F86D-6768-CCFA-3710A37F9A4E}"/>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F4F8072C-0579-C144-F278-6C14CF3E0DA5}"/>
              </a:ext>
            </a:extLst>
          </p:cNvPr>
          <p:cNvSpPr txBox="1"/>
          <p:nvPr/>
        </p:nvSpPr>
        <p:spPr>
          <a:xfrm>
            <a:off x="369008" y="476672"/>
            <a:ext cx="8527726" cy="2677656"/>
          </a:xfrm>
          <a:prstGeom prst="rect">
            <a:avLst/>
          </a:prstGeom>
          <a:noFill/>
        </p:spPr>
        <p:txBody>
          <a:bodyPr wrap="square">
            <a:spAutoFit/>
          </a:bodyPr>
          <a:lstStyle/>
          <a:p>
            <a:pPr algn="ctr"/>
            <a:r>
              <a:rPr lang="en-GB" sz="2400" b="1" i="0" dirty="0">
                <a:solidFill>
                  <a:srgbClr val="202124"/>
                </a:solidFill>
                <a:effectLst/>
              </a:rPr>
              <a:t>Opportunities </a:t>
            </a:r>
          </a:p>
          <a:p>
            <a:endParaRPr lang="en-GB" sz="2400" dirty="0">
              <a:solidFill>
                <a:srgbClr val="202124"/>
              </a:solidFill>
            </a:endParaRPr>
          </a:p>
          <a:p>
            <a:pPr marL="342900" indent="-342900">
              <a:buFont typeface="Arial" panose="020B0604020202020204" pitchFamily="34" charset="0"/>
              <a:buChar char="•"/>
            </a:pPr>
            <a:r>
              <a:rPr lang="en-GB" sz="2400" dirty="0"/>
              <a:t>Return to work plans</a:t>
            </a:r>
          </a:p>
          <a:p>
            <a:pPr marL="342900" indent="-342900">
              <a:buFont typeface="Arial" panose="020B0604020202020204" pitchFamily="34" charset="0"/>
              <a:buChar char="•"/>
            </a:pPr>
            <a:r>
              <a:rPr lang="en-GB" sz="2400" dirty="0"/>
              <a:t>Work and health conversations </a:t>
            </a:r>
          </a:p>
          <a:p>
            <a:pPr marL="342900" indent="-342900">
              <a:buFont typeface="Arial" panose="020B0604020202020204" pitchFamily="34" charset="0"/>
              <a:buChar char="•"/>
            </a:pPr>
            <a:r>
              <a:rPr lang="en-GB" sz="2400" dirty="0"/>
              <a:t>Better use of reasonable adjustments</a:t>
            </a:r>
          </a:p>
          <a:p>
            <a:pPr marL="342900" indent="-342900">
              <a:buFont typeface="Arial" panose="020B0604020202020204" pitchFamily="34" charset="0"/>
              <a:buChar char="•"/>
            </a:pPr>
            <a:r>
              <a:rPr lang="en-GB" sz="2400" dirty="0"/>
              <a:t>Better Job design – reducing job strain</a:t>
            </a:r>
          </a:p>
          <a:p>
            <a:endParaRPr lang="en-GB" sz="2400" dirty="0">
              <a:solidFill>
                <a:srgbClr val="040C28"/>
              </a:solidFill>
            </a:endParaRPr>
          </a:p>
        </p:txBody>
      </p:sp>
    </p:spTree>
    <p:extLst>
      <p:ext uri="{BB962C8B-B14F-4D97-AF65-F5344CB8AC3E}">
        <p14:creationId xmlns:p14="http://schemas.microsoft.com/office/powerpoint/2010/main" val="23891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85580A7A-9AA0-4C89-A5A8-01376FA29E6F}"/>
              </a:ext>
            </a:extLst>
          </p:cNvPr>
          <p:cNvSpPr txBox="1"/>
          <p:nvPr/>
        </p:nvSpPr>
        <p:spPr>
          <a:xfrm>
            <a:off x="2290763" y="-9170834"/>
            <a:ext cx="4581524" cy="2246769"/>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pPr marL="0" indent="0">
              <a:buNone/>
            </a:pPr>
            <a:endParaRPr lang="en-GB" sz="1000" dirty="0"/>
          </a:p>
          <a:p>
            <a:pPr marL="0" indent="0">
              <a:buNone/>
            </a:pPr>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DA915FB6-B6EF-41FB-9D0F-36243668B972}"/>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Rectangle 2">
            <a:extLst>
              <a:ext uri="{FF2B5EF4-FFF2-40B4-BE49-F238E27FC236}">
                <a16:creationId xmlns:a16="http://schemas.microsoft.com/office/drawing/2014/main" id="{69C13D86-6EF9-4EC5-965E-FB9F69E03C5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049" name="Group 4">
            <a:extLst>
              <a:ext uri="{FF2B5EF4-FFF2-40B4-BE49-F238E27FC236}">
                <a16:creationId xmlns:a16="http://schemas.microsoft.com/office/drawing/2014/main" id="{41140A5D-94C0-494C-BD98-EB0378E084A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94570" y="841102"/>
            <a:ext cx="3200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E30D46A-9BBB-46D4-B40C-9664F6A4547F}"/>
              </a:ext>
            </a:extLst>
          </p:cNvPr>
          <p:cNvSpPr>
            <a:spLocks noChangeArrowheads="1"/>
          </p:cNvSpPr>
          <p:nvPr/>
        </p:nvSpPr>
        <p:spPr bwMode="auto">
          <a:xfrm>
            <a:off x="64231" y="4482973"/>
            <a:ext cx="89232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Order online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https://www.troubador.co.uk/bookshop/media-the-arts/art-and-occupation-hb</a:t>
            </a:r>
            <a:r>
              <a:rPr kumimoji="0" lang="en-GB" altLang="en-US" i="0" u="none" strike="noStrike" cap="none" normalizeH="0" baseline="0" dirty="0">
                <a:ln>
                  <a:noFill/>
                </a:ln>
                <a:solidFill>
                  <a:srgbClr val="005EA5"/>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kumimoji="0" lang="en-GB" altLang="en-US"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430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7AAD0F87-AFFF-354B-C5A9-56C09D8169E0}"/>
              </a:ext>
            </a:extLst>
          </p:cNvPr>
          <p:cNvSpPr>
            <a:spLocks noGrp="1"/>
          </p:cNvSpPr>
          <p:nvPr>
            <p:ph type="sldNum" sz="quarter" idx="4"/>
          </p:nvPr>
        </p:nvSpPr>
        <p:spPr>
          <a:xfrm>
            <a:off x="6997304" y="6524625"/>
            <a:ext cx="2057400" cy="217488"/>
          </a:xfrm>
        </p:spPr>
        <p:txBody>
          <a:bodyPr/>
          <a:lstStyle/>
          <a:p>
            <a:pPr>
              <a:spcAft>
                <a:spcPts val="600"/>
              </a:spcAft>
            </a:pPr>
            <a:fld id="{DE2C65E8-42CD-40E1-AA3B-13A5781E6586}" type="slidenum">
              <a:rPr lang="en-GB" smtClean="0"/>
              <a:pPr>
                <a:spcAft>
                  <a:spcPts val="600"/>
                </a:spcAft>
              </a:pPr>
              <a:t>13</a:t>
            </a:fld>
            <a:endParaRPr lang="en-GB"/>
          </a:p>
        </p:txBody>
      </p:sp>
      <p:pic>
        <p:nvPicPr>
          <p:cNvPr id="2" name="Picture 1">
            <a:hlinkClick r:id="rId2"/>
            <a:extLst>
              <a:ext uri="{FF2B5EF4-FFF2-40B4-BE49-F238E27FC236}">
                <a16:creationId xmlns:a16="http://schemas.microsoft.com/office/drawing/2014/main" id="{8646F23C-1D4A-43B9-9979-963B8FF93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9298" y="2344296"/>
            <a:ext cx="8965406" cy="2936170"/>
          </a:xfrm>
          <a:prstGeom prst="rect">
            <a:avLst/>
          </a:prstGeom>
          <a:noFill/>
          <a:ln>
            <a:noFill/>
          </a:ln>
        </p:spPr>
      </p:pic>
    </p:spTree>
    <p:extLst>
      <p:ext uri="{BB962C8B-B14F-4D97-AF65-F5344CB8AC3E}">
        <p14:creationId xmlns:p14="http://schemas.microsoft.com/office/powerpoint/2010/main" val="39556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16F969-17FC-547F-3597-6AF412B1AB69}"/>
              </a:ext>
            </a:extLst>
          </p:cNvPr>
          <p:cNvPicPr>
            <a:picLocks noChangeAspect="1"/>
          </p:cNvPicPr>
          <p:nvPr/>
        </p:nvPicPr>
        <p:blipFill>
          <a:blip r:embed="rId2"/>
          <a:stretch>
            <a:fillRect/>
          </a:stretch>
        </p:blipFill>
        <p:spPr>
          <a:xfrm>
            <a:off x="674320" y="1460500"/>
            <a:ext cx="1125586" cy="541617"/>
          </a:xfrm>
          <a:prstGeom prst="rect">
            <a:avLst/>
          </a:prstGeom>
        </p:spPr>
      </p:pic>
      <p:sp>
        <p:nvSpPr>
          <p:cNvPr id="4" name="Shape 281">
            <a:extLst>
              <a:ext uri="{FF2B5EF4-FFF2-40B4-BE49-F238E27FC236}">
                <a16:creationId xmlns:a16="http://schemas.microsoft.com/office/drawing/2014/main" id="{32CB6A47-F233-3AA5-DABE-FDBC79E276E3}"/>
              </a:ext>
            </a:extLst>
          </p:cNvPr>
          <p:cNvSpPr txBox="1">
            <a:spLocks/>
          </p:cNvSpPr>
          <p:nvPr/>
        </p:nvSpPr>
        <p:spPr>
          <a:xfrm>
            <a:off x="5887052" y="3926924"/>
            <a:ext cx="2665686" cy="512801"/>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Raleway"/>
              <a:buChar char="◎"/>
              <a:defRPr sz="2800" b="0" i="0" u="none" strike="noStrike" cap="none">
                <a:solidFill>
                  <a:srgbClr val="FFFFFF"/>
                </a:solidFill>
                <a:latin typeface="Raleway"/>
                <a:ea typeface="Raleway"/>
                <a:cs typeface="Raleway"/>
                <a:sym typeface="Raleway"/>
                <a:rtl val="0"/>
              </a:defRPr>
            </a:lvl1pPr>
            <a:lvl2pPr marR="0" lvl="1" algn="l" rtl="0">
              <a:lnSpc>
                <a:spcPct val="100000"/>
              </a:lnSpc>
              <a:spcBef>
                <a:spcPts val="480"/>
              </a:spcBef>
              <a:spcAft>
                <a:spcPts val="0"/>
              </a:spcAft>
              <a:buClr>
                <a:srgbClr val="FFFFFF"/>
              </a:buClr>
              <a:buSzPct val="100000"/>
              <a:buFont typeface="Raleway"/>
              <a:buNone/>
              <a:defRPr sz="2400" b="0" i="0" u="none" strike="noStrike" cap="none">
                <a:solidFill>
                  <a:srgbClr val="FFFFFF"/>
                </a:solidFill>
                <a:latin typeface="Raleway"/>
                <a:ea typeface="Raleway"/>
                <a:cs typeface="Raleway"/>
                <a:sym typeface="Raleway"/>
                <a:rtl val="0"/>
              </a:defRPr>
            </a:lvl2pPr>
            <a:lvl3pPr marR="0" lvl="2" algn="l" rtl="0">
              <a:lnSpc>
                <a:spcPct val="100000"/>
              </a:lnSpc>
              <a:spcBef>
                <a:spcPts val="480"/>
              </a:spcBef>
              <a:spcAft>
                <a:spcPts val="0"/>
              </a:spcAft>
              <a:buClr>
                <a:srgbClr val="FFFFFF"/>
              </a:buClr>
              <a:buSzPct val="100000"/>
              <a:buFont typeface="Raleway"/>
              <a:buNone/>
              <a:defRPr sz="2400" b="0" i="0" u="none" strike="noStrike" cap="none">
                <a:solidFill>
                  <a:srgbClr val="FFFFFF"/>
                </a:solidFill>
                <a:latin typeface="Raleway"/>
                <a:ea typeface="Raleway"/>
                <a:cs typeface="Raleway"/>
                <a:sym typeface="Raleway"/>
                <a:rtl val="0"/>
              </a:defRPr>
            </a:lvl3pPr>
            <a:lvl4pPr marR="0" lvl="3"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4pPr>
            <a:lvl5pPr marR="0" lvl="4"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5pPr>
            <a:lvl6pPr marR="0" lvl="5"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6pPr>
            <a:lvl7pPr marR="0" lvl="6"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7pPr>
            <a:lvl8pPr marR="0" lvl="7"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8pPr>
            <a:lvl9pPr marR="0" lvl="8"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9pPr>
          </a:lstStyle>
          <a:p>
            <a:pPr defTabSz="315468">
              <a:spcBef>
                <a:spcPts val="0"/>
              </a:spcBef>
              <a:spcAft>
                <a:spcPts val="450"/>
              </a:spcAft>
              <a:buNone/>
            </a:pPr>
            <a:r>
              <a:rPr lang="en" sz="1932" b="1" dirty="0">
                <a:solidFill>
                  <a:schemeClr val="tx1"/>
                </a:solidFill>
                <a:latin typeface="Arial" panose="020B0604020202020204" pitchFamily="34" charset="0"/>
                <a:cs typeface="Arial" panose="020B0604020202020204" pitchFamily="34" charset="0"/>
              </a:rPr>
              <a:t>ANY QUESTIONS?</a:t>
            </a:r>
            <a:endParaRPr lang="en" sz="2100" b="1" dirty="0">
              <a:solidFill>
                <a:schemeClr val="tx1"/>
              </a:solidFill>
              <a:latin typeface="Arial" panose="020B0604020202020204" pitchFamily="34" charset="0"/>
              <a:cs typeface="Arial" panose="020B0604020202020204" pitchFamily="34" charset="0"/>
            </a:endParaRPr>
          </a:p>
        </p:txBody>
      </p:sp>
      <p:sp>
        <p:nvSpPr>
          <p:cNvPr id="6" name="Shape 282">
            <a:extLst>
              <a:ext uri="{FF2B5EF4-FFF2-40B4-BE49-F238E27FC236}">
                <a16:creationId xmlns:a16="http://schemas.microsoft.com/office/drawing/2014/main" id="{2DF40450-2040-F2D9-04D4-3047FDBD4C08}"/>
              </a:ext>
            </a:extLst>
          </p:cNvPr>
          <p:cNvSpPr txBox="1">
            <a:spLocks/>
          </p:cNvSpPr>
          <p:nvPr/>
        </p:nvSpPr>
        <p:spPr>
          <a:xfrm>
            <a:off x="5172672" y="4248601"/>
            <a:ext cx="2665686" cy="949089"/>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Raleway"/>
              <a:buChar char="◎"/>
              <a:defRPr sz="2800" b="0" i="0" u="none" strike="noStrike" cap="none">
                <a:solidFill>
                  <a:srgbClr val="FFFFFF"/>
                </a:solidFill>
                <a:latin typeface="Raleway"/>
                <a:ea typeface="Raleway"/>
                <a:cs typeface="Raleway"/>
                <a:sym typeface="Raleway"/>
                <a:rtl val="0"/>
              </a:defRPr>
            </a:lvl1pPr>
            <a:lvl2pPr marR="0" lvl="1" algn="l" rtl="0">
              <a:lnSpc>
                <a:spcPct val="100000"/>
              </a:lnSpc>
              <a:spcBef>
                <a:spcPts val="480"/>
              </a:spcBef>
              <a:spcAft>
                <a:spcPts val="0"/>
              </a:spcAft>
              <a:buClr>
                <a:srgbClr val="FFFFFF"/>
              </a:buClr>
              <a:buSzPct val="100000"/>
              <a:buFont typeface="Raleway"/>
              <a:buNone/>
              <a:defRPr sz="2400" b="0" i="0" u="none" strike="noStrike" cap="none">
                <a:solidFill>
                  <a:srgbClr val="FFFFFF"/>
                </a:solidFill>
                <a:latin typeface="Raleway"/>
                <a:ea typeface="Raleway"/>
                <a:cs typeface="Raleway"/>
                <a:sym typeface="Raleway"/>
                <a:rtl val="0"/>
              </a:defRPr>
            </a:lvl2pPr>
            <a:lvl3pPr marR="0" lvl="2" algn="l" rtl="0">
              <a:lnSpc>
                <a:spcPct val="100000"/>
              </a:lnSpc>
              <a:spcBef>
                <a:spcPts val="480"/>
              </a:spcBef>
              <a:spcAft>
                <a:spcPts val="0"/>
              </a:spcAft>
              <a:buClr>
                <a:srgbClr val="FFFFFF"/>
              </a:buClr>
              <a:buSzPct val="100000"/>
              <a:buFont typeface="Raleway"/>
              <a:buNone/>
              <a:defRPr sz="2400" b="0" i="0" u="none" strike="noStrike" cap="none">
                <a:solidFill>
                  <a:srgbClr val="FFFFFF"/>
                </a:solidFill>
                <a:latin typeface="Raleway"/>
                <a:ea typeface="Raleway"/>
                <a:cs typeface="Raleway"/>
                <a:sym typeface="Raleway"/>
                <a:rtl val="0"/>
              </a:defRPr>
            </a:lvl3pPr>
            <a:lvl4pPr marR="0" lvl="3"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4pPr>
            <a:lvl5pPr marR="0" lvl="4"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5pPr>
            <a:lvl6pPr marR="0" lvl="5"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6pPr>
            <a:lvl7pPr marR="0" lvl="6"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7pPr>
            <a:lvl8pPr marR="0" lvl="7"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8pPr>
            <a:lvl9pPr marR="0" lvl="8" algn="l" rtl="0">
              <a:lnSpc>
                <a:spcPct val="100000"/>
              </a:lnSpc>
              <a:spcBef>
                <a:spcPts val="360"/>
              </a:spcBef>
              <a:spcAft>
                <a:spcPts val="0"/>
              </a:spcAft>
              <a:buClr>
                <a:srgbClr val="FFFFFF"/>
              </a:buClr>
              <a:buSzPct val="100000"/>
              <a:buFont typeface="Raleway"/>
              <a:buNone/>
              <a:defRPr sz="1800" b="0" i="0" u="none" strike="noStrike" cap="none">
                <a:solidFill>
                  <a:srgbClr val="FFFFFF"/>
                </a:solidFill>
                <a:latin typeface="Raleway"/>
                <a:ea typeface="Raleway"/>
                <a:cs typeface="Raleway"/>
                <a:sym typeface="Raleway"/>
                <a:rtl val="0"/>
              </a:defRPr>
            </a:lvl9pPr>
          </a:lstStyle>
          <a:p>
            <a:pPr algn="r" defTabSz="315468">
              <a:spcBef>
                <a:spcPts val="0"/>
              </a:spcBef>
              <a:spcAft>
                <a:spcPts val="450"/>
              </a:spcAft>
              <a:buNone/>
            </a:pPr>
            <a:r>
              <a:rPr lang="en" sz="1656">
                <a:solidFill>
                  <a:schemeClr val="tx1">
                    <a:lumMod val="75000"/>
                    <a:lumOff val="25000"/>
                  </a:schemeClr>
                </a:solidFill>
                <a:latin typeface="Arial" panose="020B0604020202020204" pitchFamily="34" charset="0"/>
                <a:cs typeface="Arial" panose="020B0604020202020204" pitchFamily="34" charset="0"/>
              </a:rPr>
              <a:t>You can find me at</a:t>
            </a:r>
            <a:r>
              <a:rPr lang="en" sz="1656">
                <a:solidFill>
                  <a:schemeClr val="tx1">
                    <a:lumMod val="75000"/>
                    <a:lumOff val="25000"/>
                  </a:schemeClr>
                </a:solidFill>
              </a:rPr>
              <a:t>:</a:t>
            </a:r>
            <a:endParaRPr lang="en" sz="1800">
              <a:solidFill>
                <a:schemeClr val="tx1">
                  <a:lumMod val="75000"/>
                  <a:lumOff val="25000"/>
                </a:schemeClr>
              </a:solidFill>
            </a:endParaRPr>
          </a:p>
        </p:txBody>
      </p:sp>
      <p:sp>
        <p:nvSpPr>
          <p:cNvPr id="10" name="Content Placeholder 2">
            <a:extLst>
              <a:ext uri="{FF2B5EF4-FFF2-40B4-BE49-F238E27FC236}">
                <a16:creationId xmlns:a16="http://schemas.microsoft.com/office/drawing/2014/main" id="{F9278379-6B9D-B5DE-810B-58DFFF83FB82}"/>
              </a:ext>
            </a:extLst>
          </p:cNvPr>
          <p:cNvSpPr txBox="1">
            <a:spLocks/>
          </p:cNvSpPr>
          <p:nvPr/>
        </p:nvSpPr>
        <p:spPr>
          <a:xfrm>
            <a:off x="5937001" y="4548313"/>
            <a:ext cx="2532677" cy="84918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defTabSz="315468">
              <a:spcBef>
                <a:spcPts val="414"/>
              </a:spcBef>
              <a:buNone/>
            </a:pPr>
            <a:r>
              <a:rPr lang="en-GB" sz="1794" dirty="0">
                <a:latin typeface="Arial" panose="020B0604020202020204" pitchFamily="34" charset="0"/>
                <a:cs typeface="Arial" panose="020B0604020202020204" pitchFamily="34" charset="0"/>
              </a:rPr>
              <a:t>nick.pahl@som.org.uk</a:t>
            </a:r>
          </a:p>
        </p:txBody>
      </p:sp>
      <p:pic>
        <p:nvPicPr>
          <p:cNvPr id="17" name="Picture 2" descr="C:\Users\user446\Desktop\Website\Image store\Email icon.png">
            <a:extLst>
              <a:ext uri="{FF2B5EF4-FFF2-40B4-BE49-F238E27FC236}">
                <a16:creationId xmlns:a16="http://schemas.microsoft.com/office/drawing/2014/main" id="{50062FA4-4A1E-5979-EEE7-9491B1CFD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670" y="4598265"/>
            <a:ext cx="320382" cy="32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8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DA915FB6-B6EF-41FB-9D0F-36243668B972}"/>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8" name="TextBox 15">
            <a:extLst>
              <a:ext uri="{FF2B5EF4-FFF2-40B4-BE49-F238E27FC236}">
                <a16:creationId xmlns:a16="http://schemas.microsoft.com/office/drawing/2014/main" id="{D474C8A7-7B6A-10DA-AE1C-07C728B9730D}"/>
              </a:ext>
            </a:extLst>
          </p:cNvPr>
          <p:cNvGraphicFramePr/>
          <p:nvPr>
            <p:extLst>
              <p:ext uri="{D42A27DB-BD31-4B8C-83A1-F6EECF244321}">
                <p14:modId xmlns:p14="http://schemas.microsoft.com/office/powerpoint/2010/main" val="2483437001"/>
              </p:ext>
            </p:extLst>
          </p:nvPr>
        </p:nvGraphicFramePr>
        <p:xfrm>
          <a:off x="473379" y="170031"/>
          <a:ext cx="8064896" cy="651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603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D8EB-E457-401D-54A4-455B2C8557DD}"/>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E1F5B3E2-C20A-5747-13B0-6770E9A359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B540ABDA-162D-59A2-D172-5FA1CD445705}"/>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793F20C0-BDB2-14B1-50F8-88C24F0E395D}"/>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16F42234-8FE5-A1A6-3D05-F19978F5D81A}"/>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12515DE5-9D62-D547-BF7B-258638CA552C}"/>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8" name="TextBox 15">
            <a:extLst>
              <a:ext uri="{FF2B5EF4-FFF2-40B4-BE49-F238E27FC236}">
                <a16:creationId xmlns:a16="http://schemas.microsoft.com/office/drawing/2014/main" id="{D0F73D17-8DF2-7945-F9F4-B11D2A58E76C}"/>
              </a:ext>
            </a:extLst>
          </p:cNvPr>
          <p:cNvGraphicFramePr/>
          <p:nvPr>
            <p:extLst>
              <p:ext uri="{D42A27DB-BD31-4B8C-83A1-F6EECF244321}">
                <p14:modId xmlns:p14="http://schemas.microsoft.com/office/powerpoint/2010/main" val="3573497195"/>
              </p:ext>
            </p:extLst>
          </p:nvPr>
        </p:nvGraphicFramePr>
        <p:xfrm>
          <a:off x="462322" y="29167"/>
          <a:ext cx="8064896" cy="651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075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FE945-FA24-730F-8FDB-C2CB11980AAE}"/>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F803CE2F-EB1B-58F2-615E-EC329D7BB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0C522614-44D5-1042-562D-0AB70FD5EA66}"/>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90F5F86B-FB57-3ABC-405D-46D18CFA5419}"/>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83764FE7-3AE8-AC39-6065-2B402CCEDBCE}"/>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478BF3CD-4506-DF16-0E46-26D57FEE0208}"/>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8" name="TextBox 15">
            <a:extLst>
              <a:ext uri="{FF2B5EF4-FFF2-40B4-BE49-F238E27FC236}">
                <a16:creationId xmlns:a16="http://schemas.microsoft.com/office/drawing/2014/main" id="{F21E866F-D2EE-B40F-C049-D433FF986279}"/>
              </a:ext>
            </a:extLst>
          </p:cNvPr>
          <p:cNvGraphicFramePr/>
          <p:nvPr>
            <p:extLst>
              <p:ext uri="{D42A27DB-BD31-4B8C-83A1-F6EECF244321}">
                <p14:modId xmlns:p14="http://schemas.microsoft.com/office/powerpoint/2010/main" val="308073317"/>
              </p:ext>
            </p:extLst>
          </p:nvPr>
        </p:nvGraphicFramePr>
        <p:xfrm>
          <a:off x="462322" y="29167"/>
          <a:ext cx="8064896" cy="651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989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834D-E9AD-D64B-E0D8-658C76EA8EF6}"/>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788711F2-2D62-3F53-040C-D81AE4462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66E28015-64AE-B981-3232-4843C5E4AE48}"/>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64021580-C2DE-F4AF-3734-A606D85DF49E}"/>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BDBFE05F-EFE6-57E7-0CDC-C62EB58E96F3}"/>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F60AECE5-90E2-C106-F32E-26432073F2F1}"/>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8" name="TextBox 15">
            <a:extLst>
              <a:ext uri="{FF2B5EF4-FFF2-40B4-BE49-F238E27FC236}">
                <a16:creationId xmlns:a16="http://schemas.microsoft.com/office/drawing/2014/main" id="{D3646663-7071-390C-08CA-084DE631C2EB}"/>
              </a:ext>
            </a:extLst>
          </p:cNvPr>
          <p:cNvGraphicFramePr/>
          <p:nvPr>
            <p:extLst>
              <p:ext uri="{D42A27DB-BD31-4B8C-83A1-F6EECF244321}">
                <p14:modId xmlns:p14="http://schemas.microsoft.com/office/powerpoint/2010/main" val="641827603"/>
              </p:ext>
            </p:extLst>
          </p:nvPr>
        </p:nvGraphicFramePr>
        <p:xfrm>
          <a:off x="462322" y="29167"/>
          <a:ext cx="8064896" cy="651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38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7EA2-FD52-5BD8-9D71-633AB14526B4}"/>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4913780B-B089-5580-9B63-60802E0C4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23D62FF5-E3E6-0CC7-BEF6-E949CB600679}"/>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4A40D47F-88CC-27C1-60C4-375D12CFFB19}"/>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2F1F8238-AA1F-A00D-C92D-B9CB620439A2}"/>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C78B3DEA-8C9E-85C9-5132-8A27DFFBE8EC}"/>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8" name="TextBox 15">
            <a:extLst>
              <a:ext uri="{FF2B5EF4-FFF2-40B4-BE49-F238E27FC236}">
                <a16:creationId xmlns:a16="http://schemas.microsoft.com/office/drawing/2014/main" id="{EA2DB428-A470-4A42-BE15-42B8B6414117}"/>
              </a:ext>
            </a:extLst>
          </p:cNvPr>
          <p:cNvGraphicFramePr/>
          <p:nvPr>
            <p:extLst>
              <p:ext uri="{D42A27DB-BD31-4B8C-83A1-F6EECF244321}">
                <p14:modId xmlns:p14="http://schemas.microsoft.com/office/powerpoint/2010/main" val="3738414995"/>
              </p:ext>
            </p:extLst>
          </p:nvPr>
        </p:nvGraphicFramePr>
        <p:xfrm>
          <a:off x="462322" y="29167"/>
          <a:ext cx="8064896" cy="651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998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0B52-3CF2-F444-A6C3-474E337BEF09}"/>
            </a:ext>
          </a:extLst>
        </p:cNvPr>
        <p:cNvGrpSpPr/>
        <p:nvPr/>
      </p:nvGrpSpPr>
      <p:grpSpPr>
        <a:xfrm>
          <a:off x="0" y="0"/>
          <a:ext cx="0" cy="0"/>
          <a:chOff x="0" y="0"/>
          <a:chExt cx="0" cy="0"/>
        </a:xfrm>
      </p:grpSpPr>
      <p:pic>
        <p:nvPicPr>
          <p:cNvPr id="7" name="Picture 6" descr="SOM logo banner for Powerpoint-01.png">
            <a:extLst>
              <a:ext uri="{FF2B5EF4-FFF2-40B4-BE49-F238E27FC236}">
                <a16:creationId xmlns:a16="http://schemas.microsoft.com/office/drawing/2014/main" id="{01DDC929-E034-26DE-1EE2-25C3D8834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A297AF23-5480-6EC7-99B7-62CAB5E4C471}"/>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12CE9DDE-58F8-4056-B990-A72D9E1E5B54}"/>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D081910A-DC27-7129-02D0-EEFBA6AE7A23}"/>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8" name="TextBox 7">
            <a:extLst>
              <a:ext uri="{FF2B5EF4-FFF2-40B4-BE49-F238E27FC236}">
                <a16:creationId xmlns:a16="http://schemas.microsoft.com/office/drawing/2014/main" id="{61DD926F-A923-FF97-C9A6-399CFD744660}"/>
              </a:ext>
            </a:extLst>
          </p:cNvPr>
          <p:cNvSpPr txBox="1"/>
          <p:nvPr/>
        </p:nvSpPr>
        <p:spPr>
          <a:xfrm>
            <a:off x="2290763" y="-9170834"/>
            <a:ext cx="4581524" cy="2246769"/>
          </a:xfrm>
          <a:prstGeom prst="rect">
            <a:avLst/>
          </a:prstGeom>
          <a:noFill/>
        </p:spPr>
        <p:txBody>
          <a:bodyPr wrap="square">
            <a:spAutoFit/>
          </a:bodyPr>
          <a:lstStyle/>
          <a:p>
            <a:pPr lvl="1">
              <a:buFont typeface="Wingdings" pitchFamily="2" charset="2"/>
              <a:buChar char="§"/>
            </a:pPr>
            <a:r>
              <a:rPr lang="en-GB" sz="1000" dirty="0"/>
              <a:t>Prevention and management of work-related ill health, occupational diseases and injuries and the protection of health of people at work;  </a:t>
            </a:r>
          </a:p>
          <a:p>
            <a:pPr lvl="1">
              <a:buFont typeface="Wingdings" pitchFamily="2" charset="2"/>
              <a:buChar char="§"/>
            </a:pPr>
            <a:r>
              <a:rPr lang="en-GB" sz="1000" dirty="0"/>
              <a:t>The relief of those in need due to ill-health, disease, injury or disability by supporting them to keep in work or assist them to get into work  </a:t>
            </a:r>
          </a:p>
          <a:p>
            <a:pPr lvl="1">
              <a:buFont typeface="Wingdings" pitchFamily="2" charset="2"/>
              <a:buChar char="§"/>
            </a:pPr>
            <a:r>
              <a:rPr lang="en-GB" sz="1000" dirty="0"/>
              <a:t>Advancing education, including the promotion and stimulation of research in the field of occupational health and medicine and related environmental issues, in particular by the publication of such research and the provision of guidance and advice on occupational health and medicine and environmental health issues</a:t>
            </a:r>
          </a:p>
          <a:p>
            <a:pPr marL="0" indent="0">
              <a:buNone/>
            </a:pPr>
            <a:endParaRPr lang="en-GB" sz="1000" dirty="0"/>
          </a:p>
          <a:p>
            <a:pPr marL="0" indent="0">
              <a:buNone/>
            </a:pPr>
            <a:r>
              <a:rPr lang="en-GB" sz="1000" dirty="0"/>
              <a:t>Including by forming for the above purposes a group of medical, nursing and allied health professionals interested in the practice of occupational health/medicine.  </a:t>
            </a:r>
          </a:p>
        </p:txBody>
      </p:sp>
      <p:sp>
        <p:nvSpPr>
          <p:cNvPr id="15" name="Rectangle 14">
            <a:extLst>
              <a:ext uri="{FF2B5EF4-FFF2-40B4-BE49-F238E27FC236}">
                <a16:creationId xmlns:a16="http://schemas.microsoft.com/office/drawing/2014/main" id="{8EA9C471-93A5-245F-24E4-CF680575036B}"/>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Rectangle 2">
            <a:extLst>
              <a:ext uri="{FF2B5EF4-FFF2-40B4-BE49-F238E27FC236}">
                <a16:creationId xmlns:a16="http://schemas.microsoft.com/office/drawing/2014/main" id="{7B037217-F3AF-3437-3A36-422C4E4B7B66}"/>
              </a:ext>
            </a:extLst>
          </p:cNvPr>
          <p:cNvSpPr>
            <a:spLocks noChangeArrowheads="1"/>
          </p:cNvSpPr>
          <p:nvPr/>
        </p:nvSpPr>
        <p:spPr bwMode="auto">
          <a:xfrm>
            <a:off x="191066" y="2588135"/>
            <a:ext cx="8527727"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569E89A-3698-F539-FCE4-D48D34EED1A0}"/>
              </a:ext>
            </a:extLst>
          </p:cNvPr>
          <p:cNvSpPr>
            <a:spLocks noChangeArrowheads="1"/>
          </p:cNvSpPr>
          <p:nvPr/>
        </p:nvSpPr>
        <p:spPr bwMode="auto">
          <a:xfrm>
            <a:off x="0" y="1251965"/>
            <a:ext cx="907772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5743B651-DCDE-A409-CDA8-59D9B8D7EC9A}"/>
              </a:ext>
            </a:extLst>
          </p:cNvPr>
          <p:cNvSpPr>
            <a:spLocks noChangeArrowheads="1"/>
          </p:cNvSpPr>
          <p:nvPr/>
        </p:nvSpPr>
        <p:spPr bwMode="auto">
          <a:xfrm>
            <a:off x="191066" y="597265"/>
            <a:ext cx="8718793" cy="5078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A0A0A"/>
                </a:solidFill>
                <a:effectLst/>
                <a:latin typeface="Arial" panose="020B0604020202020204" pitchFamily="34" charset="0"/>
                <a:cs typeface="Arial" panose="020B0604020202020204" pitchFamily="34" charset="0"/>
              </a:rPr>
              <a:t>"Keep Britain Working" Review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A0A0A"/>
                </a:solidFill>
                <a:effectLst/>
                <a:latin typeface="Arial" panose="020B0604020202020204" pitchFamily="34" charset="0"/>
                <a:cs typeface="Arial" panose="020B0604020202020204" pitchFamily="34" charset="0"/>
              </a:rPr>
              <a:t>Employer-led Vanguards:</a:t>
            </a:r>
            <a:r>
              <a:rPr kumimoji="0" lang="en-US" altLang="en-US" sz="24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Partnering with over 110 companies (e.g., Tesco, Google, Sainsbury's) to test workplace health approaches over three years, aimed at reducing sickness absence and improving return-to-work rates.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A0A0A"/>
                </a:solidFill>
                <a:effectLst/>
                <a:latin typeface="Arial" panose="020B0604020202020204" pitchFamily="34" charset="0"/>
                <a:cs typeface="Arial" panose="020B0604020202020204" pitchFamily="34" charset="0"/>
              </a:rPr>
              <a:t>Healthy Working Lifecycle:</a:t>
            </a:r>
            <a:r>
              <a:rPr kumimoji="0" lang="en-US" altLang="en-US" sz="24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Establishing a new, voluntary certified standard by 2029 for managing health in the workplace.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A0A0A"/>
                </a:solidFill>
                <a:effectLst/>
                <a:latin typeface="Arial" panose="020B0604020202020204" pitchFamily="34" charset="0"/>
                <a:cs typeface="Arial" panose="020B0604020202020204" pitchFamily="34" charset="0"/>
              </a:rPr>
              <a:t>Access to Work:</a:t>
            </a:r>
            <a:r>
              <a:rPr kumimoji="0" lang="en-US" altLang="en-US" sz="24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Strengthening and promoting the Access to Work </a:t>
            </a:r>
            <a:r>
              <a:rPr kumimoji="0" lang="en-US" altLang="en-US" sz="2400" b="0" i="0" u="none" strike="noStrike" cap="none" normalizeH="0" baseline="0" dirty="0" err="1">
                <a:ln>
                  <a:noFill/>
                </a:ln>
                <a:solidFill>
                  <a:srgbClr val="0A0A0A"/>
                </a:solidFill>
                <a:effectLst/>
                <a:latin typeface="Arial" panose="020B0604020202020204" pitchFamily="34" charset="0"/>
                <a:cs typeface="Arial" panose="020B0604020202020204" pitchFamily="34" charset="0"/>
              </a:rPr>
              <a:t>programme</a:t>
            </a:r>
            <a:r>
              <a:rPr kumimoji="0" lang="en-US" altLang="en-US" sz="24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to provide grants for equipment and support for disabled employees.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1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960982" y="1052736"/>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5" name="Rectangle 14">
            <a:extLst>
              <a:ext uri="{FF2B5EF4-FFF2-40B4-BE49-F238E27FC236}">
                <a16:creationId xmlns:a16="http://schemas.microsoft.com/office/drawing/2014/main" id="{DA915FB6-B6EF-41FB-9D0F-36243668B972}"/>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18" name="TextBox 15">
            <a:extLst>
              <a:ext uri="{FF2B5EF4-FFF2-40B4-BE49-F238E27FC236}">
                <a16:creationId xmlns:a16="http://schemas.microsoft.com/office/drawing/2014/main" id="{D474C8A7-7B6A-10DA-AE1C-07C728B9730D}"/>
              </a:ext>
            </a:extLst>
          </p:cNvPr>
          <p:cNvGraphicFramePr/>
          <p:nvPr>
            <p:extLst>
              <p:ext uri="{D42A27DB-BD31-4B8C-83A1-F6EECF244321}">
                <p14:modId xmlns:p14="http://schemas.microsoft.com/office/powerpoint/2010/main" val="2692820062"/>
              </p:ext>
            </p:extLst>
          </p:nvPr>
        </p:nvGraphicFramePr>
        <p:xfrm>
          <a:off x="462322" y="29167"/>
          <a:ext cx="8064896" cy="651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72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M logo banner for Powerpoint-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6" y="5748497"/>
            <a:ext cx="9144000" cy="1080336"/>
          </a:xfrm>
          <a:prstGeom prst="rect">
            <a:avLst/>
          </a:prstGeom>
        </p:spPr>
      </p:pic>
      <p:sp>
        <p:nvSpPr>
          <p:cNvPr id="9" name="Title 1">
            <a:extLst>
              <a:ext uri="{FF2B5EF4-FFF2-40B4-BE49-F238E27FC236}">
                <a16:creationId xmlns:a16="http://schemas.microsoft.com/office/drawing/2014/main" id="{18462F12-3379-4FFD-A373-2D8756D85AC7}"/>
              </a:ext>
            </a:extLst>
          </p:cNvPr>
          <p:cNvSpPr txBox="1">
            <a:spLocks/>
          </p:cNvSpPr>
          <p:nvPr/>
        </p:nvSpPr>
        <p:spPr>
          <a:xfrm>
            <a:off x="1140494" y="1871904"/>
            <a:ext cx="7089690" cy="8005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Calibri heading"/>
            </a:endParaRPr>
          </a:p>
        </p:txBody>
      </p:sp>
      <p:sp>
        <p:nvSpPr>
          <p:cNvPr id="13" name="Rectangle 12">
            <a:extLst>
              <a:ext uri="{FF2B5EF4-FFF2-40B4-BE49-F238E27FC236}">
                <a16:creationId xmlns:a16="http://schemas.microsoft.com/office/drawing/2014/main" id="{3CA2E2F9-C328-4262-ABB5-2F0C45226DB1}"/>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AD5CF10B-EE39-4D6F-97AD-35F11C545E84}"/>
              </a:ext>
            </a:extLst>
          </p:cNvPr>
          <p:cNvSpPr txBox="1">
            <a:spLocks/>
          </p:cNvSpPr>
          <p:nvPr/>
        </p:nvSpPr>
        <p:spPr>
          <a:xfrm>
            <a:off x="960982" y="2348880"/>
            <a:ext cx="7089690" cy="23761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latin typeface="Calibri heading"/>
              <a:cs typeface="Arial" panose="020B0604020202020204" pitchFamily="34" charset="0"/>
            </a:endParaRPr>
          </a:p>
        </p:txBody>
      </p:sp>
      <p:sp>
        <p:nvSpPr>
          <p:cNvPr id="10" name="TextBox 9">
            <a:extLst>
              <a:ext uri="{FF2B5EF4-FFF2-40B4-BE49-F238E27FC236}">
                <a16:creationId xmlns:a16="http://schemas.microsoft.com/office/drawing/2014/main" id="{32FD9486-5B6A-4F11-A7DB-96545D34BBDF}"/>
              </a:ext>
            </a:extLst>
          </p:cNvPr>
          <p:cNvSpPr txBox="1"/>
          <p:nvPr/>
        </p:nvSpPr>
        <p:spPr>
          <a:xfrm>
            <a:off x="773374" y="2970172"/>
            <a:ext cx="8856984" cy="383823"/>
          </a:xfrm>
          <a:prstGeom prst="rect">
            <a:avLst/>
          </a:prstGeom>
          <a:noFill/>
        </p:spPr>
        <p:txBody>
          <a:bodyPr wrap="square">
            <a:spAutoFit/>
          </a:bodyPr>
          <a:lstStyle/>
          <a:p>
            <a:pPr>
              <a:lnSpc>
                <a:spcPct val="115000"/>
              </a:lnSpc>
            </a:pPr>
            <a:endParaRPr lang="en-GB" dirty="0"/>
          </a:p>
        </p:txBody>
      </p:sp>
      <p:sp>
        <p:nvSpPr>
          <p:cNvPr id="15" name="Rectangle 14">
            <a:extLst>
              <a:ext uri="{FF2B5EF4-FFF2-40B4-BE49-F238E27FC236}">
                <a16:creationId xmlns:a16="http://schemas.microsoft.com/office/drawing/2014/main" id="{DA915FB6-B6EF-41FB-9D0F-36243668B972}"/>
              </a:ext>
            </a:extLst>
          </p:cNvPr>
          <p:cNvSpPr/>
          <p:nvPr/>
        </p:nvSpPr>
        <p:spPr>
          <a:xfrm>
            <a:off x="66278" y="0"/>
            <a:ext cx="8856984" cy="615553"/>
          </a:xfrm>
          <a:prstGeom prst="rect">
            <a:avLst/>
          </a:prstGeom>
        </p:spPr>
        <p:txBody>
          <a:bodyPr wrap="square">
            <a:spAutoFit/>
          </a:bodyPr>
          <a:lstStyle/>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lvl="0">
              <a:spcBef>
                <a:spcPts val="1200"/>
              </a:spcBef>
              <a:spcAft>
                <a:spcPts val="0"/>
              </a:spcAft>
            </a:pP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Rectangle 3">
            <a:extLst>
              <a:ext uri="{FF2B5EF4-FFF2-40B4-BE49-F238E27FC236}">
                <a16:creationId xmlns:a16="http://schemas.microsoft.com/office/drawing/2014/main" id="{682A9873-AAFC-C874-DE5F-6F55DEF52A88}"/>
              </a:ext>
            </a:extLst>
          </p:cNvPr>
          <p:cNvSpPr>
            <a:spLocks noChangeArrowheads="1"/>
          </p:cNvSpPr>
          <p:nvPr/>
        </p:nvSpPr>
        <p:spPr bwMode="auto">
          <a:xfrm>
            <a:off x="611560" y="15171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a:extLst>
              <a:ext uri="{FF2B5EF4-FFF2-40B4-BE49-F238E27FC236}">
                <a16:creationId xmlns:a16="http://schemas.microsoft.com/office/drawing/2014/main" id="{9409B2A9-BCC8-D33A-DB23-73BE4FF3D681}"/>
              </a:ext>
            </a:extLst>
          </p:cNvPr>
          <p:cNvSpPr>
            <a:spLocks noChangeArrowheads="1"/>
          </p:cNvSpPr>
          <p:nvPr/>
        </p:nvSpPr>
        <p:spPr bwMode="auto">
          <a:xfrm>
            <a:off x="611560" y="24315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7">
            <a:extLst>
              <a:ext uri="{FF2B5EF4-FFF2-40B4-BE49-F238E27FC236}">
                <a16:creationId xmlns:a16="http://schemas.microsoft.com/office/drawing/2014/main" id="{F55C6C48-A58A-A40C-2E9F-2C5DF8A6F18C}"/>
              </a:ext>
            </a:extLst>
          </p:cNvPr>
          <p:cNvSpPr>
            <a:spLocks noChangeArrowheads="1"/>
          </p:cNvSpPr>
          <p:nvPr/>
        </p:nvSpPr>
        <p:spPr bwMode="auto">
          <a:xfrm>
            <a:off x="179512" y="8191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8">
            <a:extLst>
              <a:ext uri="{FF2B5EF4-FFF2-40B4-BE49-F238E27FC236}">
                <a16:creationId xmlns:a16="http://schemas.microsoft.com/office/drawing/2014/main" id="{7FD8B8A4-9C02-168D-3DF5-132782D9DFF2}"/>
              </a:ext>
            </a:extLst>
          </p:cNvPr>
          <p:cNvSpPr>
            <a:spLocks noChangeArrowheads="1"/>
          </p:cNvSpPr>
          <p:nvPr/>
        </p:nvSpPr>
        <p:spPr bwMode="auto">
          <a:xfrm>
            <a:off x="0" y="3540756"/>
            <a:ext cx="89232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365F91"/>
              </a:solidFill>
              <a:latin typeface="Arial" panose="020B0604020202020204" pitchFamily="34" charset="0"/>
              <a:ea typeface="Lato" panose="020F0502020204030203" pitchFamily="34"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D1EDDEB2-50C1-065B-B1C1-ED1D6C69818A}"/>
              </a:ext>
            </a:extLst>
          </p:cNvPr>
          <p:cNvSpPr txBox="1"/>
          <p:nvPr/>
        </p:nvSpPr>
        <p:spPr>
          <a:xfrm>
            <a:off x="1048935" y="290121"/>
            <a:ext cx="7272808" cy="461665"/>
          </a:xfrm>
          <a:prstGeom prst="rect">
            <a:avLst/>
          </a:prstGeom>
          <a:noFill/>
        </p:spPr>
        <p:txBody>
          <a:bodyPr wrap="square">
            <a:spAutoFit/>
          </a:bodyPr>
          <a:lstStyle/>
          <a:p>
            <a:pPr algn="ctr"/>
            <a:r>
              <a:rPr lang="en-GB" sz="2400" b="1" dirty="0"/>
              <a:t>MSK at work network – hosted by SOM </a:t>
            </a:r>
            <a:endParaRPr lang="en-GB" sz="2400" b="1" dirty="0">
              <a:latin typeface="Arial" panose="020B0604020202020204" pitchFamily="34" charset="0"/>
              <a:cs typeface="Arial" panose="020B0604020202020204" pitchFamily="34" charset="0"/>
            </a:endParaRPr>
          </a:p>
        </p:txBody>
      </p:sp>
      <p:graphicFrame>
        <p:nvGraphicFramePr>
          <p:cNvPr id="19" name="Text Box 60">
            <a:extLst>
              <a:ext uri="{FF2B5EF4-FFF2-40B4-BE49-F238E27FC236}">
                <a16:creationId xmlns:a16="http://schemas.microsoft.com/office/drawing/2014/main" id="{FF1F1AB5-D54A-BCE9-81BB-929B07C567DD}"/>
              </a:ext>
            </a:extLst>
          </p:cNvPr>
          <p:cNvGraphicFramePr/>
          <p:nvPr>
            <p:extLst>
              <p:ext uri="{D42A27DB-BD31-4B8C-83A1-F6EECF244321}">
                <p14:modId xmlns:p14="http://schemas.microsoft.com/office/powerpoint/2010/main" val="2399419434"/>
              </p:ext>
            </p:extLst>
          </p:nvPr>
        </p:nvGraphicFramePr>
        <p:xfrm>
          <a:off x="465187" y="1276368"/>
          <a:ext cx="8499301" cy="4335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767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k and Health Unit">
  <a:themeElements>
    <a:clrScheme name="Work and Health Unit">
      <a:dk1>
        <a:srgbClr val="000000"/>
      </a:dk1>
      <a:lt1>
        <a:srgbClr val="FFFFFF"/>
      </a:lt1>
      <a:dk2>
        <a:srgbClr val="6F777B"/>
      </a:dk2>
      <a:lt2>
        <a:srgbClr val="FAFAFA"/>
      </a:lt2>
      <a:accent1>
        <a:srgbClr val="005EA5"/>
      </a:accent1>
      <a:accent2>
        <a:srgbClr val="2B8CC4"/>
      </a:accent2>
      <a:accent3>
        <a:srgbClr val="00BEB7"/>
      </a:accent3>
      <a:accent4>
        <a:srgbClr val="00AD93"/>
      </a:accent4>
      <a:accent5>
        <a:srgbClr val="46B246"/>
      </a:accent5>
      <a:accent6>
        <a:srgbClr val="00823B"/>
      </a:accent6>
      <a:hlink>
        <a:srgbClr val="005EA5"/>
      </a:hlink>
      <a:folHlink>
        <a:srgbClr val="2E35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64c496-0664-4b54-8df4-3b117b590375" xsi:nil="true"/>
    <lcf76f155ced4ddcb4097134ff3c332f xmlns="335c901d-810a-4c6d-8796-ea22b69c0aa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E9113275DF9C4586FC2234086FF017" ma:contentTypeVersion="16" ma:contentTypeDescription="Create a new document." ma:contentTypeScope="" ma:versionID="d41e896afe591ab7dbcf1fdfa8f4dfe2">
  <xsd:schema xmlns:xsd="http://www.w3.org/2001/XMLSchema" xmlns:xs="http://www.w3.org/2001/XMLSchema" xmlns:p="http://schemas.microsoft.com/office/2006/metadata/properties" xmlns:ns2="335c901d-810a-4c6d-8796-ea22b69c0aa0" xmlns:ns3="8264c496-0664-4b54-8df4-3b117b590375" targetNamespace="http://schemas.microsoft.com/office/2006/metadata/properties" ma:root="true" ma:fieldsID="c27a52ca83146b62fe51397821f9a19a" ns2:_="" ns3:_="">
    <xsd:import namespace="335c901d-810a-4c6d-8796-ea22b69c0aa0"/>
    <xsd:import namespace="8264c496-0664-4b54-8df4-3b117b5903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c901d-810a-4c6d-8796-ea22b69c0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75e3427-301a-4ba4-9bf2-3dde41469f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4c496-0664-4b54-8df4-3b117b59037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83383e7-5cae-4847-8a50-f43db77576e7}" ma:internalName="TaxCatchAll" ma:showField="CatchAllData" ma:web="8264c496-0664-4b54-8df4-3b117b5903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361AF-6F45-4CDD-A029-73ACCA61247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264c496-0664-4b54-8df4-3b117b590375"/>
    <ds:schemaRef ds:uri="http://purl.org/dc/elements/1.1/"/>
    <ds:schemaRef ds:uri="http://schemas.microsoft.com/office/2006/metadata/properties"/>
    <ds:schemaRef ds:uri="335c901d-810a-4c6d-8796-ea22b69c0aa0"/>
    <ds:schemaRef ds:uri="http://www.w3.org/XML/1998/namespace"/>
    <ds:schemaRef ds:uri="http://purl.org/dc/dcmitype/"/>
  </ds:schemaRefs>
</ds:datastoreItem>
</file>

<file path=customXml/itemProps2.xml><?xml version="1.0" encoding="utf-8"?>
<ds:datastoreItem xmlns:ds="http://schemas.openxmlformats.org/officeDocument/2006/customXml" ds:itemID="{46B25590-C3D3-4CDA-A32F-5F28AA785CBE}">
  <ds:schemaRefs>
    <ds:schemaRef ds:uri="http://schemas.microsoft.com/sharepoint/v3/contenttype/forms"/>
  </ds:schemaRefs>
</ds:datastoreItem>
</file>

<file path=customXml/itemProps3.xml><?xml version="1.0" encoding="utf-8"?>
<ds:datastoreItem xmlns:ds="http://schemas.openxmlformats.org/officeDocument/2006/customXml" ds:itemID="{8145A18A-0873-48B8-9276-A70880CA0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c901d-810a-4c6d-8796-ea22b69c0aa0"/>
    <ds:schemaRef ds:uri="8264c496-0664-4b54-8df4-3b117b590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4402</TotalTime>
  <Words>1236</Words>
  <Application>Microsoft Office PowerPoint</Application>
  <PresentationFormat>On-screen Show (4:3)</PresentationFormat>
  <Paragraphs>102</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heading</vt:lpstr>
      <vt:lpstr>Cambria</vt:lpstr>
      <vt:lpstr>Wingdings</vt:lpstr>
      <vt:lpstr>Work and Health Unit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Pahl</dc:creator>
  <cp:lastModifiedBy>Nick Pahl</cp:lastModifiedBy>
  <cp:revision>142</cp:revision>
  <dcterms:created xsi:type="dcterms:W3CDTF">2019-12-09T10:20:32Z</dcterms:created>
  <dcterms:modified xsi:type="dcterms:W3CDTF">2026-02-19T11:32:25Z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0x010100AEE9113275DF9C4586FC2234086FF017</vt:lpwstr>
  </property>
  <property fmtid="{D5CDD505-2E9C-101B-9397-08002B2CF9AE}" pid="3" name="MediaServiceImageTags">
    <vt:lpwstr/>
  </property>
</Properties>
</file>