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268" r:id="rId3"/>
    <p:sldId id="267" r:id="rId4"/>
    <p:sldId id="265" r:id="rId5"/>
    <p:sldId id="266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0"/>
    <p:restoredTop sz="94677"/>
  </p:normalViewPr>
  <p:slideViewPr>
    <p:cSldViewPr snapToGrid="0" snapToObjects="1">
      <p:cViewPr varScale="1">
        <p:scale>
          <a:sx n="92" d="100"/>
          <a:sy n="92" d="100"/>
        </p:scale>
        <p:origin x="2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igail Hirshman" userId="bf60560d-3eb3-485a-b763-29f7feabe5a2" providerId="ADAL" clId="{03DE5D39-C8ED-40F3-8D5B-C1E5FBC083D7}"/>
    <pc:docChg chg="delSld">
      <pc:chgData name="Abigail Hirshman" userId="bf60560d-3eb3-485a-b763-29f7feabe5a2" providerId="ADAL" clId="{03DE5D39-C8ED-40F3-8D5B-C1E5FBC083D7}" dt="2022-03-22T08:30:17.234" v="0" actId="47"/>
      <pc:docMkLst>
        <pc:docMk/>
      </pc:docMkLst>
      <pc:sldChg chg="del">
        <pc:chgData name="Abigail Hirshman" userId="bf60560d-3eb3-485a-b763-29f7feabe5a2" providerId="ADAL" clId="{03DE5D39-C8ED-40F3-8D5B-C1E5FBC083D7}" dt="2022-03-22T08:30:17.234" v="0" actId="47"/>
        <pc:sldMkLst>
          <pc:docMk/>
          <pc:sldMk cId="2418619795" sldId="258"/>
        </pc:sldMkLst>
      </pc:sldChg>
      <pc:sldChg chg="del">
        <pc:chgData name="Abigail Hirshman" userId="bf60560d-3eb3-485a-b763-29f7feabe5a2" providerId="ADAL" clId="{03DE5D39-C8ED-40F3-8D5B-C1E5FBC083D7}" dt="2022-03-22T08:30:17.234" v="0" actId="47"/>
        <pc:sldMkLst>
          <pc:docMk/>
          <pc:sldMk cId="2619081788" sldId="26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Sheet1!$B$1:$B$8</c:f>
              <c:strCache>
                <c:ptCount val="8"/>
                <c:pt idx="0">
                  <c:v>It’s the right thing to do as a responsible employer</c:v>
                </c:pt>
                <c:pt idx="1">
                  <c:v>Increase staff engagement</c:v>
                </c:pt>
                <c:pt idx="2">
                  <c:v>Help staff manage challenging work</c:v>
                </c:pt>
                <c:pt idx="3">
                  <c:v>Foster an inclusive culture</c:v>
                </c:pt>
                <c:pt idx="4">
                  <c:v>Improve performance/productivity</c:v>
                </c:pt>
                <c:pt idx="5">
                  <c:v>Reduce sickness absence</c:v>
                </c:pt>
                <c:pt idx="6">
                  <c:v>To be an employer of choice</c:v>
                </c:pt>
                <c:pt idx="7">
                  <c:v>Legal responsibilities</c:v>
                </c:pt>
              </c:strCache>
            </c:strRef>
          </c:cat>
          <c:val>
            <c:numRef>
              <c:f>Sheet1!$C$1:$C$8</c:f>
              <c:numCache>
                <c:formatCode>General</c:formatCode>
                <c:ptCount val="8"/>
                <c:pt idx="0">
                  <c:v>74</c:v>
                </c:pt>
                <c:pt idx="1">
                  <c:v>53</c:v>
                </c:pt>
                <c:pt idx="2">
                  <c:v>48</c:v>
                </c:pt>
                <c:pt idx="3">
                  <c:v>41</c:v>
                </c:pt>
                <c:pt idx="4">
                  <c:v>38</c:v>
                </c:pt>
                <c:pt idx="5">
                  <c:v>35</c:v>
                </c:pt>
                <c:pt idx="6">
                  <c:v>30</c:v>
                </c:pt>
                <c:pt idx="7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5C-490C-8146-C0742B0842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3592848"/>
        <c:axId val="213583696"/>
      </c:barChart>
      <c:catAx>
        <c:axId val="213592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"/>
                <a:ea typeface="+mn-ea"/>
                <a:cs typeface="+mn-cs"/>
              </a:defRPr>
            </a:pPr>
            <a:endParaRPr lang="en-US"/>
          </a:p>
        </c:txPr>
        <c:crossAx val="213583696"/>
        <c:crosses val="autoZero"/>
        <c:auto val="1"/>
        <c:lblAlgn val="ctr"/>
        <c:lblOffset val="100"/>
        <c:noMultiLvlLbl val="0"/>
      </c:catAx>
      <c:valAx>
        <c:axId val="213583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92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671497584541057E-2"/>
          <c:y val="5.2798242747403204E-2"/>
          <c:w val="0.35571864658222069"/>
          <c:h val="0.8596424823812813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dirty="0">
                <a:solidFill>
                  <a:schemeClr val="bg1"/>
                </a:solidFill>
                <a:latin typeface="Roboto "/>
              </a:rPr>
              <a:t>Barriers to success</a:t>
            </a:r>
          </a:p>
        </c:rich>
      </c:tx>
      <c:overlay val="0"/>
      <c:spPr>
        <a:solidFill>
          <a:srgbClr val="00B05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Sheet1!$B$95:$B$103</c:f>
              <c:strCache>
                <c:ptCount val="9"/>
                <c:pt idx="0">
                  <c:v>Support/Services not suitable for the challenges facing staff</c:v>
                </c:pt>
                <c:pt idx="1">
                  <c:v>Support/Services not fit for purpose</c:v>
                </c:pt>
                <c:pt idx="2">
                  <c:v>Cost</c:v>
                </c:pt>
                <c:pt idx="3">
                  <c:v>The culture isn’t open or inclusive about mental health</c:v>
                </c:pt>
                <c:pt idx="4">
                  <c:v>No time to use them</c:v>
                </c:pt>
                <c:pt idx="5">
                  <c:v>Lack of Senior Leader buy in</c:v>
                </c:pt>
                <c:pt idx="6">
                  <c:v>Line Managers not confident to talk about mental health/signpost to services</c:v>
                </c:pt>
                <c:pt idx="7">
                  <c:v>Workload too high for staff to use support services</c:v>
                </c:pt>
                <c:pt idx="8">
                  <c:v>Lack of awareness about the services/support available</c:v>
                </c:pt>
              </c:strCache>
            </c:strRef>
          </c:cat>
          <c:val>
            <c:numRef>
              <c:f>Sheet1!$C$95:$C$103</c:f>
              <c:numCache>
                <c:formatCode>General</c:formatCode>
                <c:ptCount val="9"/>
                <c:pt idx="0">
                  <c:v>13</c:v>
                </c:pt>
                <c:pt idx="1">
                  <c:v>14</c:v>
                </c:pt>
                <c:pt idx="2">
                  <c:v>27</c:v>
                </c:pt>
                <c:pt idx="3">
                  <c:v>29</c:v>
                </c:pt>
                <c:pt idx="4">
                  <c:v>32</c:v>
                </c:pt>
                <c:pt idx="5">
                  <c:v>38</c:v>
                </c:pt>
                <c:pt idx="6">
                  <c:v>53</c:v>
                </c:pt>
                <c:pt idx="7">
                  <c:v>57</c:v>
                </c:pt>
                <c:pt idx="8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A4-4835-9CD6-8114C5C14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29888640"/>
        <c:axId val="229889472"/>
      </c:barChart>
      <c:catAx>
        <c:axId val="22988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"/>
                <a:ea typeface="+mn-ea"/>
                <a:cs typeface="+mn-cs"/>
              </a:defRPr>
            </a:pPr>
            <a:endParaRPr lang="en-US"/>
          </a:p>
        </c:txPr>
        <c:crossAx val="229889472"/>
        <c:crosses val="autoZero"/>
        <c:auto val="1"/>
        <c:lblAlgn val="ctr"/>
        <c:lblOffset val="100"/>
        <c:noMultiLvlLbl val="0"/>
      </c:catAx>
      <c:valAx>
        <c:axId val="229889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988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dirty="0">
                <a:solidFill>
                  <a:schemeClr val="bg1"/>
                </a:solidFill>
                <a:latin typeface="Roboto "/>
              </a:rPr>
              <a:t>What does success look like?</a:t>
            </a:r>
          </a:p>
        </c:rich>
      </c:tx>
      <c:layout>
        <c:manualLayout>
          <c:xMode val="edge"/>
          <c:yMode val="edge"/>
          <c:x val="0.34000443645808415"/>
          <c:y val="1.9934055423998929E-2"/>
        </c:manualLayout>
      </c:layout>
      <c:overlay val="0"/>
      <c:spPr>
        <a:solidFill>
          <a:schemeClr val="accent1">
            <a:lumMod val="7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60345911347103"/>
          <c:y val="0.1420131867863951"/>
          <c:w val="0.51957782485096049"/>
          <c:h val="0.78755235350376429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Sheet1!$B$77:$B$85</c:f>
              <c:strCache>
                <c:ptCount val="9"/>
                <c:pt idx="0">
                  <c:v>More conversations about mental health</c:v>
                </c:pt>
                <c:pt idx="1">
                  <c:v>Staff more willing to disclose if they are struggling</c:v>
                </c:pt>
                <c:pt idx="2">
                  <c:v>Senior Leader buy in</c:v>
                </c:pt>
                <c:pt idx="3">
                  <c:v>Healthy and sustained return to work after absence</c:v>
                </c:pt>
                <c:pt idx="4">
                  <c:v>Good retention</c:v>
                </c:pt>
                <c:pt idx="5">
                  <c:v>Good uptake of support on offer</c:v>
                </c:pt>
                <c:pt idx="6">
                  <c:v>Increased productivity</c:v>
                </c:pt>
                <c:pt idx="7">
                  <c:v>Appropriate sickness absence</c:v>
                </c:pt>
                <c:pt idx="8">
                  <c:v>Effective use and application of policy and processes</c:v>
                </c:pt>
              </c:strCache>
            </c:strRef>
          </c:cat>
          <c:val>
            <c:numRef>
              <c:f>Sheet1!$C$77:$C$85</c:f>
              <c:numCache>
                <c:formatCode>General</c:formatCode>
                <c:ptCount val="9"/>
                <c:pt idx="0">
                  <c:v>91</c:v>
                </c:pt>
                <c:pt idx="1">
                  <c:v>90</c:v>
                </c:pt>
                <c:pt idx="2">
                  <c:v>78</c:v>
                </c:pt>
                <c:pt idx="3">
                  <c:v>70</c:v>
                </c:pt>
                <c:pt idx="4">
                  <c:v>68</c:v>
                </c:pt>
                <c:pt idx="5">
                  <c:v>60</c:v>
                </c:pt>
                <c:pt idx="6">
                  <c:v>51</c:v>
                </c:pt>
                <c:pt idx="7">
                  <c:v>43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A6-448C-B6D1-3B6D6128D6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0723504"/>
        <c:axId val="340725168"/>
      </c:barChart>
      <c:catAx>
        <c:axId val="340723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Roboto "/>
                <a:ea typeface="+mn-ea"/>
                <a:cs typeface="+mn-cs"/>
              </a:defRPr>
            </a:pPr>
            <a:endParaRPr lang="en-US"/>
          </a:p>
        </c:txPr>
        <c:crossAx val="340725168"/>
        <c:crosses val="autoZero"/>
        <c:auto val="1"/>
        <c:lblAlgn val="r"/>
        <c:lblOffset val="100"/>
        <c:noMultiLvlLbl val="0"/>
      </c:catAx>
      <c:valAx>
        <c:axId val="34072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72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9148A-31F1-4BC8-8118-29F92AE6FB24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A9C9A-0F50-4899-ACFA-BEE45BDF9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441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4A9C9A-0F50-4899-ACFA-BEE45BDF984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354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32592-7228-9042-9589-5BCCBED20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44E118-D2DD-D147-8F14-875E1DEEF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B3788-FD9C-1646-B346-B104EB76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FB961-6517-744A-BA3C-5262B2B9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36D18-1128-3044-B46D-DC694B1B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6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11F1B-9FFB-324B-8A72-B94F1CEC4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734D2-825B-2E48-B8F7-775FE8275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5F0E6-BC4D-AD4A-A47B-0DE7B97C9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6C012-8C44-C84D-A0BB-754E6DFA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AA2CB-8F39-D443-BF9E-556A014A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4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71F0E5-45D9-684F-9CB1-7F9B5F9A11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4E691E-6A53-8D4D-B7DB-4491C3C65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6E658-5D41-1845-8D13-81AC18D39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30C2E-D11B-4140-A2E6-CCF05045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BEE26-E6BB-FC4D-A1FD-778476B8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0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2DC7-A4C6-1A42-BAA0-C2EDF3B61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5C77F-6B5C-164D-91DB-D10BEA7B8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4C09-1251-DA47-AC57-14650D45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90C2-E493-3243-ACE9-DE828C8F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3054C-7D75-6A47-8E4C-ED767B62D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9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BE98F-D48F-2141-A8E4-C2FF535CD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18E40-99BD-3E40-90C4-EB1854C6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16EF1-2C15-9948-9994-C71B97BB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95394-4CA0-F743-AC1D-54B4AC83B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AA592-8C67-6943-8521-74E3A6400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4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2363-82BB-7A42-B5E5-70718098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33EEE-DF32-9E4B-94CD-BA28D18548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DAC54-C284-9742-AAD8-421EFDB99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966F8-E661-2044-970D-3DD11AB4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23CDA-908E-534F-9E3D-83382669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CCC4FE-C4D1-4942-82EA-31C11D5A2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F779A-4CE8-584B-8DC3-DBFB5A94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AD7AF-6F64-D64B-8E8A-4CCCA3282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C368C-E212-4F49-B489-1C6418BDB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4593F-C502-CF4E-80FE-F1445B252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BB8478-2B89-1C43-8A42-DE09241F96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59E09-5027-DE43-A0C5-1261D3139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CBD79A-1F71-EA4B-8CA8-AECE71FB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78C9B-D080-D14B-84D0-366602BEC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D4143-030D-1F43-89AA-D250D3BA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EBE87-938C-7846-9BCF-78E094510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01A35D-2130-234E-BFE3-F218F782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7A3DF-AB95-704F-8378-F29726B73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31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D85A9D-CFED-E847-ACD6-7A51ED67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087F14-9AC1-1A46-ACA8-FB38C724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B1A9A-3E65-B34F-B290-C54F865A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A23D9-2309-EB45-B8F5-801EF483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0E088-05A5-B443-8EF2-75AE9746D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D6122-F9A2-094E-A9A5-4F6A75A95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A6532-DB9A-554C-9D45-57DEB473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5194F-3613-E14C-8E5B-D1401775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74BCE-A54C-8041-8E44-07B5BDA6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990C5-3429-AE44-9FDC-21AA1F21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7D0E0-E44B-3E4F-90D5-3B3CF9F781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093BE-941C-B747-A9F1-6C256DD0C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46E23-687A-3E49-A585-A2A201D0B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3EC71-39BD-6F4B-A974-13ED4CC7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1CF9A-ECD9-814F-A692-D9D6CB1A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24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086CC5-7038-8144-9424-6D0996928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5BAF8-4CD4-184B-9854-A3BA1A596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C0EB-EA1B-C746-8678-A16534D8D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7192E-15A6-D04E-AFB9-5E7ADF1E507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E8CA6A-CD73-9C42-9ABE-266D660DFB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44D53-9345-2241-A1F8-D26A0593B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BFE3-2313-7345-B647-36CC34527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25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image" Target="../media/image1.jpeg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A1F45-B02A-4549-8FF3-2BD7D3A8D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152" y="1376278"/>
            <a:ext cx="9144000" cy="2387600"/>
          </a:xfrm>
        </p:spPr>
        <p:txBody>
          <a:bodyPr anchor="b">
            <a:normAutofit/>
          </a:bodyPr>
          <a:lstStyle/>
          <a:p>
            <a:pPr algn="l"/>
            <a:r>
              <a:rPr lang="en-GB" sz="3600" b="1" dirty="0">
                <a:solidFill>
                  <a:schemeClr val="accent5">
                    <a:lumMod val="50000"/>
                  </a:schemeClr>
                </a:solidFill>
                <a:effectLst/>
                <a:latin typeface="Roboto "/>
                <a:ea typeface="Times New Roman" panose="02020603050405020304" pitchFamily="18" charset="0"/>
              </a:rPr>
              <a:t>Shaping the future of workplace provision</a:t>
            </a:r>
            <a:endParaRPr lang="en-US" sz="8000" b="1" dirty="0">
              <a:solidFill>
                <a:schemeClr val="accent5">
                  <a:lumMod val="50000"/>
                </a:schemeClr>
              </a:solidFill>
              <a:latin typeface="Roboto 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A0D336A-5FDE-4CA4-B3E0-6B7D1EBD3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152" y="3763878"/>
            <a:ext cx="10298464" cy="165576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Nicola Neath,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Roboto "/>
                <a:ea typeface="Times New Roman" panose="02020603050405020304" pitchFamily="18" charset="0"/>
              </a:rPr>
              <a:t>BACP Workplace Division, Chair, Mental Health Group, Council for Work and Health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Abigail Hirshman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Director, Charlie Waller Trust, Co-Chair, </a:t>
            </a:r>
            <a:r>
              <a:rPr lang="en-GB" sz="1800" dirty="0">
                <a:latin typeface="Roboto "/>
                <a:ea typeface="Times New Roman" panose="02020603050405020304" pitchFamily="18" charset="0"/>
              </a:rPr>
              <a:t>Mental Health Group, Council for Work and Health</a:t>
            </a:r>
            <a:br>
              <a:rPr lang="en-GB" sz="18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8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Nick Pahl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CEO, Society of Occupational Medicine, Member, Mental Health Group, Council for Work and Health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1800" dirty="0">
              <a:latin typeface="Roboto 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600" b="1" dirty="0">
                <a:solidFill>
                  <a:schemeClr val="accent5">
                    <a:lumMod val="50000"/>
                  </a:schemeClr>
                </a:solidFill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Mental Health Group Membership</a:t>
            </a:r>
            <a:r>
              <a:rPr lang="en-GB" sz="16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: Acas, BITC, CIPD, Charlie Waller, EMPACTIS, EAPA, HSE, PHE, SOM</a:t>
            </a:r>
            <a:endParaRPr lang="en-US" sz="1800" dirty="0">
              <a:latin typeface="Roboto 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53145142-799E-1549-BD96-83A092E50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381" y="316350"/>
            <a:ext cx="4957813" cy="1850737"/>
          </a:xfrm>
          <a:prstGeom prst="rect">
            <a:avLst/>
          </a:prstGeom>
        </p:spPr>
      </p:pic>
      <p:sp>
        <p:nvSpPr>
          <p:cNvPr id="5" name="AutoShape 4" descr="Image preview">
            <a:extLst>
              <a:ext uri="{FF2B5EF4-FFF2-40B4-BE49-F238E27FC236}">
                <a16:creationId xmlns:a16="http://schemas.microsoft.com/office/drawing/2014/main" id="{DF1E1AA8-C9C4-F546-A280-98A1EF0B30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0B09D9-C472-48CD-99BC-BAB56BB1B535}"/>
              </a:ext>
            </a:extLst>
          </p:cNvPr>
          <p:cNvSpPr txBox="1"/>
          <p:nvPr/>
        </p:nvSpPr>
        <p:spPr>
          <a:xfrm>
            <a:off x="592404" y="521442"/>
            <a:ext cx="48373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Mental Health Group Survey in Association with Health and Wellbeing at Work Conference</a:t>
            </a:r>
            <a:endParaRPr lang="en-GB" sz="2400" b="1" dirty="0">
              <a:latin typeface="Roboto "/>
            </a:endParaRPr>
          </a:p>
        </p:txBody>
      </p:sp>
    </p:spTree>
    <p:extLst>
      <p:ext uri="{BB962C8B-B14F-4D97-AF65-F5344CB8AC3E}">
        <p14:creationId xmlns:p14="http://schemas.microsoft.com/office/powerpoint/2010/main" val="3003946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0E3F-8D11-43E3-A681-FCEAB3A48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  <a:latin typeface="Roboto "/>
              </a:rPr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A5E7E-EB64-4CBB-91F5-FC07FEE0A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>
                <a:latin typeface="Roboto "/>
              </a:rPr>
              <a:t>101</a:t>
            </a:r>
            <a:r>
              <a:rPr lang="en-GB" sz="2400" dirty="0">
                <a:latin typeface="Roboto "/>
              </a:rPr>
              <a:t> Respondents</a:t>
            </a:r>
          </a:p>
          <a:p>
            <a:r>
              <a:rPr lang="en-GB" sz="2400" b="1" dirty="0">
                <a:latin typeface="Roboto "/>
              </a:rPr>
              <a:t>46%</a:t>
            </a:r>
            <a:r>
              <a:rPr lang="en-GB" sz="2400" dirty="0">
                <a:latin typeface="Roboto "/>
              </a:rPr>
              <a:t> from organisations with 1000+ employees</a:t>
            </a:r>
          </a:p>
          <a:p>
            <a:r>
              <a:rPr lang="en-GB" sz="2400" b="1" dirty="0">
                <a:latin typeface="Roboto "/>
              </a:rPr>
              <a:t>93%</a:t>
            </a:r>
            <a:r>
              <a:rPr lang="en-GB" sz="2400" dirty="0">
                <a:latin typeface="Roboto "/>
              </a:rPr>
              <a:t> provide activities in their workplace to support staff mental health and wellbeing</a:t>
            </a:r>
          </a:p>
          <a:p>
            <a:r>
              <a:rPr lang="en-GB" sz="2400" b="1" dirty="0">
                <a:latin typeface="Roboto "/>
              </a:rPr>
              <a:t>61%</a:t>
            </a:r>
            <a:r>
              <a:rPr lang="en-GB" sz="2400" dirty="0">
                <a:latin typeface="Roboto "/>
              </a:rPr>
              <a:t> look at cost effectiveness and evidence base when commissioning mental health and wellbeing interventions</a:t>
            </a:r>
          </a:p>
          <a:p>
            <a:r>
              <a:rPr lang="en-GB" sz="2400" b="1" dirty="0">
                <a:latin typeface="Roboto "/>
              </a:rPr>
              <a:t>76%</a:t>
            </a:r>
            <a:r>
              <a:rPr lang="en-GB" sz="2400" dirty="0">
                <a:latin typeface="Roboto "/>
              </a:rPr>
              <a:t> did not think that workplace mental health interventions could be effective without other job factors (e.g.: workload/security/autonomy) being taken into consideration</a:t>
            </a:r>
          </a:p>
          <a:p>
            <a:r>
              <a:rPr lang="en-GB" sz="2400" dirty="0">
                <a:latin typeface="Roboto "/>
              </a:rPr>
              <a:t>Data to be used in production of guide on what works in </a:t>
            </a:r>
            <a:r>
              <a:rPr lang="en-GB" sz="2400" dirty="0" err="1">
                <a:latin typeface="Roboto "/>
              </a:rPr>
              <a:t>workpalce</a:t>
            </a:r>
            <a:r>
              <a:rPr lang="en-GB" sz="2400" dirty="0">
                <a:latin typeface="Roboto "/>
              </a:rPr>
              <a:t> interventions…. </a:t>
            </a:r>
          </a:p>
        </p:txBody>
      </p:sp>
      <p:pic>
        <p:nvPicPr>
          <p:cNvPr id="4" name="Picture 3" descr="Text&#10;&#10;Description automatically generated with medium confidence">
            <a:extLst>
              <a:ext uri="{FF2B5EF4-FFF2-40B4-BE49-F238E27FC236}">
                <a16:creationId xmlns:a16="http://schemas.microsoft.com/office/drawing/2014/main" id="{1925DCE7-5EA8-4080-8471-3CD074BC6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5707" y="147685"/>
            <a:ext cx="3240000" cy="120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03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06751-FE45-4B9F-AEF0-5EEB5768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  <a:latin typeface="Roboto "/>
              </a:rPr>
              <a:t>The reasons for implementing mental </a:t>
            </a:r>
            <a:br>
              <a:rPr lang="en-GB" sz="3200" dirty="0">
                <a:solidFill>
                  <a:schemeClr val="accent5">
                    <a:lumMod val="50000"/>
                  </a:schemeClr>
                </a:solidFill>
                <a:latin typeface="Roboto "/>
              </a:rPr>
            </a:br>
            <a:r>
              <a:rPr lang="en-GB" sz="3200" dirty="0">
                <a:solidFill>
                  <a:schemeClr val="accent5">
                    <a:lumMod val="50000"/>
                  </a:schemeClr>
                </a:solidFill>
                <a:latin typeface="Roboto "/>
              </a:rPr>
              <a:t>health and wellbeing support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72988E2-0540-400C-A49D-F12F2B16C8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5637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CD9FE672-1048-419D-A960-2466137D3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5707" y="190711"/>
            <a:ext cx="3240000" cy="120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58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7FB4A8-4A98-4DBC-89DE-B5622F405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8081"/>
            <a:ext cx="5181600" cy="49388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Roboto "/>
              </a:rPr>
              <a:t>Most effective interventions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Good line management			82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Reasonable adjustments			81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Mental Health LM training			75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Mental Health staff awareness training	72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Occupational Health (OH)			63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Access to workplace counselling		59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Employee Assistance Programmes (EAP)	59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Health promotion activities		56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Wellbeing or Mental Health Champions	53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Stress management training		53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Mental Health First Aiders			49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Resilience Training			46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Mental Health Apps			29</a:t>
            </a:r>
          </a:p>
          <a:p>
            <a:pPr marL="0" indent="0">
              <a:buNone/>
            </a:pPr>
            <a:endParaRPr lang="en-GB" sz="3200" b="1" dirty="0">
              <a:latin typeface="Roboto 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1E030B-2161-4E89-84E2-FBDFF6370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1109" y="1908128"/>
            <a:ext cx="5181600" cy="4692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Roboto "/>
              </a:rPr>
              <a:t>What is actually available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Reasonable adjustments 		84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Occupational Health (OH)	</a:t>
            </a:r>
            <a:r>
              <a:rPr lang="en-GB" sz="1600" dirty="0">
                <a:latin typeface="Roboto "/>
              </a:rPr>
              <a:t>	</a:t>
            </a:r>
            <a:r>
              <a:rPr lang="en-GB" sz="1600" b="1" dirty="0">
                <a:solidFill>
                  <a:srgbClr val="00B050"/>
                </a:solidFill>
                <a:latin typeface="Roboto "/>
              </a:rPr>
              <a:t>76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Employee Assistance Programmes (EAP)	73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Health promotion activities		61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Mental Health Line Manager training</a:t>
            </a:r>
            <a:r>
              <a:rPr lang="en-GB" sz="1600" dirty="0">
                <a:latin typeface="Roboto "/>
              </a:rPr>
              <a:t>	</a:t>
            </a:r>
            <a:r>
              <a:rPr lang="en-GB" sz="1600" dirty="0">
                <a:solidFill>
                  <a:srgbClr val="00B050"/>
                </a:solidFill>
                <a:latin typeface="Roboto "/>
              </a:rPr>
              <a:t>57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Access to workplace counselling		56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Mental Health First Aiders		55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Wellbeing or Mental Health Champions	54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Good line management</a:t>
            </a:r>
            <a:r>
              <a:rPr lang="en-GB" sz="1600" dirty="0">
                <a:latin typeface="Roboto "/>
              </a:rPr>
              <a:t>			</a:t>
            </a:r>
            <a:r>
              <a:rPr lang="en-GB" sz="1600" b="1" dirty="0">
                <a:solidFill>
                  <a:srgbClr val="00B050"/>
                </a:solidFill>
                <a:latin typeface="Roboto "/>
              </a:rPr>
              <a:t>53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b="1" dirty="0">
                <a:solidFill>
                  <a:srgbClr val="00B050"/>
                </a:solidFill>
                <a:latin typeface="Roboto "/>
              </a:rPr>
              <a:t>Mental Health staff awareness training</a:t>
            </a:r>
            <a:r>
              <a:rPr lang="en-GB" sz="1600" dirty="0">
                <a:latin typeface="Roboto "/>
              </a:rPr>
              <a:t>	</a:t>
            </a:r>
            <a:r>
              <a:rPr lang="en-GB" sz="1600" b="1" dirty="0">
                <a:solidFill>
                  <a:srgbClr val="00B050"/>
                </a:solidFill>
                <a:latin typeface="Roboto "/>
              </a:rPr>
              <a:t>49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Mental Health Apps			39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Resilience Training			35			</a:t>
            </a:r>
          </a:p>
          <a:p>
            <a:pPr marL="457200" indent="-457200">
              <a:lnSpc>
                <a:spcPct val="7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GB" sz="1600" dirty="0">
                <a:latin typeface="Roboto "/>
              </a:rPr>
              <a:t>Stress management training		30</a:t>
            </a:r>
          </a:p>
          <a:p>
            <a:pPr marL="0" indent="0">
              <a:spcBef>
                <a:spcPts val="600"/>
              </a:spcBef>
              <a:buNone/>
            </a:pPr>
            <a:endParaRPr lang="en-GB" sz="1600" dirty="0">
              <a:latin typeface="Roboto "/>
            </a:endParaRPr>
          </a:p>
          <a:p>
            <a:endParaRPr lang="en-GB" sz="3200" dirty="0">
              <a:latin typeface="Roboto "/>
            </a:endParaRP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FC5061E2-07DB-4544-8F0F-D3915EE7D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5707" y="147685"/>
            <a:ext cx="3240000" cy="120948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D910032-09AA-4436-85DA-5809C82B6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5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B624772-6878-4C59-BE8A-586D6DFC0AC4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57780761"/>
              </p:ext>
            </p:extLst>
          </p:nvPr>
        </p:nvGraphicFramePr>
        <p:xfrm>
          <a:off x="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B77F647-9F4F-4878-9AE8-99302BACDF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034731"/>
              </p:ext>
            </p:extLst>
          </p:nvPr>
        </p:nvGraphicFramePr>
        <p:xfrm>
          <a:off x="425117" y="3705726"/>
          <a:ext cx="11101138" cy="303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10" descr="Text&#10;&#10;Description automatically generated with medium confidence">
            <a:extLst>
              <a:ext uri="{FF2B5EF4-FFF2-40B4-BE49-F238E27FC236}">
                <a16:creationId xmlns:a16="http://schemas.microsoft.com/office/drawing/2014/main" id="{4720CB87-21F2-4BA5-B69E-BB11326FDA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5707" y="147685"/>
            <a:ext cx="3240000" cy="1209482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BFB7DF84-CB9D-4D54-A37F-50007BCB46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832022"/>
              </p:ext>
            </p:extLst>
          </p:nvPr>
        </p:nvGraphicFramePr>
        <p:xfrm>
          <a:off x="425116" y="340190"/>
          <a:ext cx="9028267" cy="3281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4278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A1F45-B02A-4549-8FF3-2BD7D3A8D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152" y="1376278"/>
            <a:ext cx="9144000" cy="2387600"/>
          </a:xfrm>
        </p:spPr>
        <p:txBody>
          <a:bodyPr anchor="b">
            <a:normAutofit/>
          </a:bodyPr>
          <a:lstStyle/>
          <a:p>
            <a:pPr algn="l"/>
            <a:r>
              <a:rPr lang="en-GB" sz="3600" b="1" dirty="0">
                <a:solidFill>
                  <a:schemeClr val="accent5">
                    <a:lumMod val="50000"/>
                  </a:schemeClr>
                </a:solidFill>
                <a:effectLst/>
                <a:latin typeface="Roboto "/>
                <a:ea typeface="Times New Roman" panose="02020603050405020304" pitchFamily="18" charset="0"/>
              </a:rPr>
              <a:t>Shaping the future of workplace provision</a:t>
            </a:r>
            <a:endParaRPr lang="en-US" sz="8000" b="1" dirty="0">
              <a:solidFill>
                <a:schemeClr val="accent5">
                  <a:lumMod val="50000"/>
                </a:schemeClr>
              </a:solidFill>
              <a:latin typeface="Roboto 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A0D336A-5FDE-4CA4-B3E0-6B7D1EBD3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152" y="3763878"/>
            <a:ext cx="10298464" cy="1655762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Nicola Neath,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Roboto "/>
                <a:ea typeface="Times New Roman" panose="02020603050405020304" pitchFamily="18" charset="0"/>
              </a:rPr>
              <a:t>BACP Workplace Division, Chair, Mental Health Group, Council for Work and Health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Abigail Hirshman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Director, Charlie Waller Trust, Co-Chair, </a:t>
            </a:r>
            <a:r>
              <a:rPr lang="en-GB" sz="1800" dirty="0">
                <a:latin typeface="Roboto "/>
                <a:ea typeface="Times New Roman" panose="02020603050405020304" pitchFamily="18" charset="0"/>
              </a:rPr>
              <a:t>Mental Health Group, Council for Work and Health</a:t>
            </a:r>
            <a:br>
              <a:rPr lang="en-GB" sz="18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18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Nick Pahl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CEO, Society of Occupational Medicine, Member, Mental Health Group, Council for Work and Health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1800" dirty="0">
              <a:latin typeface="Roboto 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GB" sz="1600" b="1" dirty="0">
                <a:solidFill>
                  <a:schemeClr val="accent5">
                    <a:lumMod val="50000"/>
                  </a:schemeClr>
                </a:solidFill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Mental Health Group Membership</a:t>
            </a:r>
            <a:r>
              <a:rPr lang="en-GB" sz="1600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: Acas, BITC, CIPD, Charlie Waller, EMPACTIS, EAPA, HSE, PHE, SOM</a:t>
            </a:r>
            <a:endParaRPr lang="en-US" sz="1800" dirty="0">
              <a:latin typeface="Roboto 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53145142-799E-1549-BD96-83A092E50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381" y="316350"/>
            <a:ext cx="4957813" cy="1850737"/>
          </a:xfrm>
          <a:prstGeom prst="rect">
            <a:avLst/>
          </a:prstGeom>
        </p:spPr>
      </p:pic>
      <p:sp>
        <p:nvSpPr>
          <p:cNvPr id="5" name="AutoShape 4" descr="Image preview">
            <a:extLst>
              <a:ext uri="{FF2B5EF4-FFF2-40B4-BE49-F238E27FC236}">
                <a16:creationId xmlns:a16="http://schemas.microsoft.com/office/drawing/2014/main" id="{DF1E1AA8-C9C4-F546-A280-98A1EF0B30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0B09D9-C472-48CD-99BC-BAB56BB1B535}"/>
              </a:ext>
            </a:extLst>
          </p:cNvPr>
          <p:cNvSpPr txBox="1"/>
          <p:nvPr/>
        </p:nvSpPr>
        <p:spPr>
          <a:xfrm>
            <a:off x="592404" y="521442"/>
            <a:ext cx="48373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latin typeface="Roboto "/>
                <a:ea typeface="Verdana" panose="020B0604030504040204" pitchFamily="34" charset="0"/>
                <a:cs typeface="Verdana" panose="020B0604030504040204" pitchFamily="34" charset="0"/>
              </a:rPr>
              <a:t>Mental Health Group Survey in Association with Health and Wellbeing at Work Conference</a:t>
            </a:r>
            <a:endParaRPr lang="en-GB" sz="2400" b="1" dirty="0">
              <a:latin typeface="Roboto "/>
            </a:endParaRPr>
          </a:p>
        </p:txBody>
      </p:sp>
    </p:spTree>
    <p:extLst>
      <p:ext uri="{BB962C8B-B14F-4D97-AF65-F5344CB8AC3E}">
        <p14:creationId xmlns:p14="http://schemas.microsoft.com/office/powerpoint/2010/main" val="3080603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Widescreen</PresentationFormat>
  <Paragraphs>58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Roboto </vt:lpstr>
      <vt:lpstr>Office Theme</vt:lpstr>
      <vt:lpstr>Shaping the future of workplace provision</vt:lpstr>
      <vt:lpstr>Feedback</vt:lpstr>
      <vt:lpstr>The reasons for implementing mental  health and wellbeing support</vt:lpstr>
      <vt:lpstr>PowerPoint Presentation</vt:lpstr>
      <vt:lpstr>PowerPoint Presentation</vt:lpstr>
      <vt:lpstr>Shaping the future of workplace provision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for Work and Health   Mental Health Group Survey in Association with Health and Wellbeing at Work Conference</dc:title>
  <dc:creator>Diane Booth</dc:creator>
  <cp:lastModifiedBy>Abigail Hirshman</cp:lastModifiedBy>
  <cp:revision>3</cp:revision>
  <dcterms:created xsi:type="dcterms:W3CDTF">2022-03-13T14:13:49Z</dcterms:created>
  <dcterms:modified xsi:type="dcterms:W3CDTF">2022-03-22T08:30:20Z</dcterms:modified>
</cp:coreProperties>
</file>