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handoutMasterIdLst>
    <p:handoutMasterId r:id="rId20"/>
  </p:handoutMasterIdLst>
  <p:sldIdLst>
    <p:sldId id="344" r:id="rId2"/>
    <p:sldId id="535" r:id="rId3"/>
    <p:sldId id="551" r:id="rId4"/>
    <p:sldId id="472" r:id="rId5"/>
    <p:sldId id="516" r:id="rId6"/>
    <p:sldId id="517" r:id="rId7"/>
    <p:sldId id="501" r:id="rId8"/>
    <p:sldId id="432" r:id="rId9"/>
    <p:sldId id="515" r:id="rId10"/>
    <p:sldId id="536" r:id="rId11"/>
    <p:sldId id="544" r:id="rId12"/>
    <p:sldId id="481" r:id="rId13"/>
    <p:sldId id="485" r:id="rId14"/>
    <p:sldId id="486" r:id="rId15"/>
    <p:sldId id="361" r:id="rId16"/>
    <p:sldId id="346" r:id="rId17"/>
    <p:sldId id="55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2" userDrawn="1">
          <p15:clr>
            <a:srgbClr val="A4A3A4"/>
          </p15:clr>
        </p15:guide>
        <p15:guide id="2" orient="horz" pos="1412" userDrawn="1">
          <p15:clr>
            <a:srgbClr val="A4A3A4"/>
          </p15:clr>
        </p15:guide>
        <p15:guide id="3" orient="horz" pos="2840" userDrawn="1">
          <p15:clr>
            <a:srgbClr val="A4A3A4"/>
          </p15:clr>
        </p15:guide>
        <p15:guide id="4" orient="horz" pos="1230" userDrawn="1">
          <p15:clr>
            <a:srgbClr val="A4A3A4"/>
          </p15:clr>
        </p15:guide>
        <p15:guide id="5" orient="horz" pos="276" userDrawn="1">
          <p15:clr>
            <a:srgbClr val="A4A3A4"/>
          </p15:clr>
        </p15:guide>
        <p15:guide id="6" orient="horz" pos="1888" userDrawn="1">
          <p15:clr>
            <a:srgbClr val="A4A3A4"/>
          </p15:clr>
        </p15:guide>
        <p15:guide id="7" pos="364" userDrawn="1">
          <p15:clr>
            <a:srgbClr val="A4A3A4"/>
          </p15:clr>
        </p15:guide>
        <p15:guide id="8" pos="1435" userDrawn="1">
          <p15:clr>
            <a:srgbClr val="A4A3A4"/>
          </p15:clr>
        </p15:guide>
        <p15:guide id="9" pos="4960" userDrawn="1">
          <p15:clr>
            <a:srgbClr val="A4A3A4"/>
          </p15:clr>
        </p15:guide>
        <p15:guide id="10" pos="7323" userDrawn="1">
          <p15:clr>
            <a:srgbClr val="A4A3A4"/>
          </p15:clr>
        </p15:guide>
        <p15:guide id="11" pos="1527" userDrawn="1">
          <p15:clr>
            <a:srgbClr val="A4A3A4"/>
          </p15:clr>
        </p15:guide>
        <p15:guide id="12" pos="2604" userDrawn="1">
          <p15:clr>
            <a:srgbClr val="A4A3A4"/>
          </p15:clr>
        </p15:guide>
        <p15:guide id="13" pos="2740" userDrawn="1">
          <p15:clr>
            <a:srgbClr val="A4A3A4"/>
          </p15:clr>
        </p15:guide>
        <p15:guide id="14" pos="3788" userDrawn="1">
          <p15:clr>
            <a:srgbClr val="A4A3A4"/>
          </p15:clr>
        </p15:guide>
        <p15:guide id="15" pos="5065" userDrawn="1">
          <p15:clr>
            <a:srgbClr val="A4A3A4"/>
          </p15:clr>
        </p15:guide>
        <p15:guide id="16" pos="6153" userDrawn="1">
          <p15:clr>
            <a:srgbClr val="A4A3A4"/>
          </p15:clr>
        </p15:guide>
        <p15:guide id="17" pos="6244" userDrawn="1">
          <p15:clr>
            <a:srgbClr val="A4A3A4"/>
          </p15:clr>
        </p15:guide>
        <p15:guide id="18" pos="39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Ballesteros" initials="PB" lastIdx="19" clrIdx="0">
    <p:extLst>
      <p:ext uri="{19B8F6BF-5375-455C-9EA6-DF929625EA0E}">
        <p15:presenceInfo xmlns:p15="http://schemas.microsoft.com/office/powerpoint/2012/main" userId="S-1-5-21-3806230123-3066095620-202862704-9868" providerId="AD"/>
      </p:ext>
    </p:extLst>
  </p:cmAuthor>
  <p:cmAuthor id="2" name="Louise Aston" initials="LA" lastIdx="1" clrIdx="1">
    <p:extLst>
      <p:ext uri="{19B8F6BF-5375-455C-9EA6-DF929625EA0E}">
        <p15:presenceInfo xmlns:p15="http://schemas.microsoft.com/office/powerpoint/2012/main" userId="S-1-5-21-3806230123-3066095620-202862704-2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EC008C"/>
    <a:srgbClr val="E6007E"/>
    <a:srgbClr val="646363"/>
    <a:srgbClr val="005552"/>
    <a:srgbClr val="FFD9EE"/>
    <a:srgbClr val="FFE5F3"/>
    <a:srgbClr val="E6E6E6"/>
    <a:srgbClr val="270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267" autoAdjust="0"/>
  </p:normalViewPr>
  <p:slideViewPr>
    <p:cSldViewPr snapToGrid="0" showGuides="1">
      <p:cViewPr varScale="1">
        <p:scale>
          <a:sx n="61" d="100"/>
          <a:sy n="61" d="100"/>
        </p:scale>
        <p:origin x="222" y="78"/>
      </p:cViewPr>
      <p:guideLst>
        <p:guide orient="horz" pos="1482"/>
        <p:guide orient="horz" pos="1412"/>
        <p:guide orient="horz" pos="2840"/>
        <p:guide orient="horz" pos="1230"/>
        <p:guide orient="horz" pos="276"/>
        <p:guide orient="horz" pos="1888"/>
        <p:guide pos="364"/>
        <p:guide pos="1435"/>
        <p:guide pos="4960"/>
        <p:guide pos="7323"/>
        <p:guide pos="1527"/>
        <p:guide pos="2604"/>
        <p:guide pos="2740"/>
        <p:guide pos="3788"/>
        <p:guide pos="5065"/>
        <p:guide pos="6153"/>
        <p:guide pos="6244"/>
        <p:guide pos="39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FD5024-4E60-4313-9501-5F08B4576C49}" type="datetimeFigureOut">
              <a:rPr lang="en-GB" smtClean="0"/>
              <a:pPr/>
              <a:t>16/05/2018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Business in the Community ¦ www.bitc.org.uk</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928DE8-CC51-48A9-A71F-88DD743037B7}" type="slidenum">
              <a:rPr lang="en-GB" smtClean="0"/>
              <a:pPr/>
              <a:t>‹#›</a:t>
            </a:fld>
            <a:endParaRPr lang="en-GB"/>
          </a:p>
        </p:txBody>
      </p:sp>
    </p:spTree>
    <p:extLst>
      <p:ext uri="{BB962C8B-B14F-4D97-AF65-F5344CB8AC3E}">
        <p14:creationId xmlns:p14="http://schemas.microsoft.com/office/powerpoint/2010/main" val="26448716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C34210-62D7-4AC6-BDD7-ACDE99B1265A}" type="datetimeFigureOut">
              <a:rPr lang="en-GB" smtClean="0"/>
              <a:pPr/>
              <a:t>16/05/2018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Business in the Community ¦ www.bitc.org.uk</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79DEA-1709-4E81-9B1D-BE5858915185}" type="slidenum">
              <a:rPr lang="en-GB" smtClean="0"/>
              <a:pPr/>
              <a:t>‹#›</a:t>
            </a:fld>
            <a:endParaRPr lang="en-GB"/>
          </a:p>
        </p:txBody>
      </p:sp>
    </p:spTree>
    <p:extLst>
      <p:ext uri="{BB962C8B-B14F-4D97-AF65-F5344CB8AC3E}">
        <p14:creationId xmlns:p14="http://schemas.microsoft.com/office/powerpoint/2010/main" val="9262673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About</a:t>
            </a:r>
            <a:r>
              <a:rPr lang="en-GB" baseline="0" dirty="0"/>
              <a:t> BITC and aim of campaign.</a:t>
            </a:r>
            <a:endParaRPr lang="en-GB" dirty="0"/>
          </a:p>
          <a:p>
            <a:r>
              <a:rPr lang="en-GB" dirty="0"/>
              <a:t>Positioning mental health as a continuum – suicide is at the sharp end of the</a:t>
            </a:r>
            <a:r>
              <a:rPr lang="en-GB" baseline="0" dirty="0"/>
              <a:t> spectrum</a:t>
            </a:r>
            <a:r>
              <a:rPr lang="en-GB" dirty="0"/>
              <a:t>.</a:t>
            </a:r>
          </a:p>
          <a:p>
            <a:r>
              <a:rPr lang="en-GB" dirty="0"/>
              <a:t>Responsible Business Week – why is wellbeing part of CSR?</a:t>
            </a:r>
          </a:p>
        </p:txBody>
      </p:sp>
      <p:sp>
        <p:nvSpPr>
          <p:cNvPr id="4" name="Footer Placeholder 3"/>
          <p:cNvSpPr>
            <a:spLocks noGrp="1"/>
          </p:cNvSpPr>
          <p:nvPr>
            <p:ph type="ftr" sz="quarter" idx="10"/>
          </p:nvPr>
        </p:nvSpPr>
        <p:spPr/>
        <p:txBody>
          <a:bodyPr/>
          <a:lstStyle/>
          <a:p>
            <a:r>
              <a:rPr lang="en-GB" dirty="0"/>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1</a:t>
            </a:fld>
            <a:endParaRPr lang="en-GB" dirty="0"/>
          </a:p>
        </p:txBody>
      </p:sp>
    </p:spTree>
    <p:extLst>
      <p:ext uri="{BB962C8B-B14F-4D97-AF65-F5344CB8AC3E}">
        <p14:creationId xmlns:p14="http://schemas.microsoft.com/office/powerpoint/2010/main" val="92403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Louise</a:t>
            </a:r>
          </a:p>
        </p:txBody>
      </p:sp>
      <p:sp>
        <p:nvSpPr>
          <p:cNvPr id="4" name="Footer Placeholder 3"/>
          <p:cNvSpPr>
            <a:spLocks noGrp="1"/>
          </p:cNvSpPr>
          <p:nvPr>
            <p:ph type="ftr" sz="quarter" idx="10"/>
          </p:nvPr>
        </p:nvSpPr>
        <p:spPr/>
        <p:txBody>
          <a:bodyPr/>
          <a:lstStyle/>
          <a:p>
            <a:r>
              <a:rPr lang="en-GB"/>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13</a:t>
            </a:fld>
            <a:endParaRPr lang="en-GB"/>
          </a:p>
        </p:txBody>
      </p:sp>
    </p:spTree>
    <p:extLst>
      <p:ext uri="{BB962C8B-B14F-4D97-AF65-F5344CB8AC3E}">
        <p14:creationId xmlns:p14="http://schemas.microsoft.com/office/powerpoint/2010/main" val="9805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14</a:t>
            </a:fld>
            <a:endParaRPr lang="en-GB"/>
          </a:p>
        </p:txBody>
      </p:sp>
    </p:spTree>
    <p:extLst>
      <p:ext uri="{BB962C8B-B14F-4D97-AF65-F5344CB8AC3E}">
        <p14:creationId xmlns:p14="http://schemas.microsoft.com/office/powerpoint/2010/main" val="127591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387012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a:t>There is no health without mental health</a:t>
            </a:r>
          </a:p>
          <a:p>
            <a:endParaRPr lang="en-GB" dirty="0"/>
          </a:p>
          <a:p>
            <a:pPr marL="342900" indent="-342900">
              <a:buClr>
                <a:srgbClr val="EC008C"/>
              </a:buClr>
              <a:buFont typeface="Arial" panose="020B0604020202020204" pitchFamily="34" charset="0"/>
              <a:buChar char="•"/>
            </a:pPr>
            <a:r>
              <a:rPr lang="en-GB" dirty="0"/>
              <a:t>Physical, mental and social wellbeing inextricably linked</a:t>
            </a:r>
          </a:p>
          <a:p>
            <a:pPr marL="342900" indent="-342900">
              <a:buClr>
                <a:srgbClr val="EC008C"/>
              </a:buClr>
              <a:buFont typeface="Arial" panose="020B0604020202020204" pitchFamily="34" charset="0"/>
              <a:buChar char="•"/>
            </a:pPr>
            <a:r>
              <a:rPr lang="en-GB" dirty="0"/>
              <a:t>There is no health without mental health</a:t>
            </a:r>
          </a:p>
          <a:p>
            <a:pPr marL="342900" indent="-342900">
              <a:buClr>
                <a:srgbClr val="EC008C"/>
              </a:buClr>
              <a:buFont typeface="Arial" panose="020B0604020202020204" pitchFamily="34" charset="0"/>
              <a:buChar char="•"/>
            </a:pPr>
            <a:r>
              <a:rPr lang="en-GB" dirty="0"/>
              <a:t>Increasingly crowded market of freely available resources</a:t>
            </a:r>
          </a:p>
          <a:p>
            <a:pPr marL="342900" indent="-342900">
              <a:buClr>
                <a:srgbClr val="EC008C"/>
              </a:buClr>
              <a:buFont typeface="Arial" panose="020B0604020202020204" pitchFamily="34" charset="0"/>
              <a:buChar char="•"/>
            </a:pPr>
            <a:r>
              <a:rPr lang="en-GB" dirty="0"/>
              <a:t>Consolidating best practice aligned to freely available resources</a:t>
            </a:r>
          </a:p>
          <a:p>
            <a:pPr marL="342900" indent="-342900">
              <a:buClr>
                <a:srgbClr val="EC008C"/>
              </a:buClr>
              <a:buFont typeface="Arial" panose="020B0604020202020204" pitchFamily="34" charset="0"/>
              <a:buChar char="•"/>
            </a:pPr>
            <a:r>
              <a:rPr lang="en-GB" dirty="0"/>
              <a:t>Employers sometimes don’t know where to start</a:t>
            </a:r>
          </a:p>
          <a:p>
            <a:pPr marL="342900" indent="-342900">
              <a:buClr>
                <a:srgbClr val="EC008C"/>
              </a:buClr>
              <a:buFont typeface="Arial" panose="020B0604020202020204" pitchFamily="34" charset="0"/>
              <a:buChar char="•"/>
            </a:pPr>
            <a:r>
              <a:rPr lang="en-GB" dirty="0"/>
              <a:t>Objective of retaining people in work at peak performance</a:t>
            </a:r>
          </a:p>
          <a:p>
            <a:pPr marL="342900" indent="-342900">
              <a:buClr>
                <a:srgbClr val="EC008C"/>
              </a:buClr>
              <a:buFont typeface="Arial" panose="020B0604020202020204" pitchFamily="34" charset="0"/>
              <a:buChar char="•"/>
            </a:pPr>
            <a:r>
              <a:rPr lang="en-GB" dirty="0"/>
              <a:t>Critical role of employers, parallel to pensions crisis</a:t>
            </a:r>
          </a:p>
          <a:p>
            <a:endParaRPr lang="en-GB" dirty="0"/>
          </a:p>
          <a:p>
            <a:pPr marL="285750" marR="0" lvl="0" indent="-28575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ysClr val="windowText" lastClr="000000"/>
              </a:solidFill>
              <a:effectLst/>
              <a:uLnTx/>
              <a:uFillTx/>
            </a:endParaRPr>
          </a:p>
          <a:p>
            <a:pPr marL="285750" marR="0" lvl="0" indent="-28575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ysClr val="windowText" lastClr="000000"/>
                </a:solidFill>
                <a:effectLst/>
                <a:uLnTx/>
                <a:uFillTx/>
              </a:rPr>
              <a:t>Mental</a:t>
            </a:r>
            <a:r>
              <a:rPr kumimoji="0" lang="en-GB" b="0" i="0" u="none" strike="noStrike" kern="1200" cap="none" spc="0" normalizeH="0" noProof="0" dirty="0">
                <a:ln>
                  <a:noFill/>
                </a:ln>
                <a:solidFill>
                  <a:sysClr val="windowText" lastClr="000000"/>
                </a:solidFill>
                <a:effectLst/>
                <a:uLnTx/>
                <a:uFillTx/>
              </a:rPr>
              <a:t> health is a common thread across all the toolkits</a:t>
            </a:r>
          </a:p>
          <a:p>
            <a:pPr marL="285750" lvl="0" indent="-285750">
              <a:buFont typeface="Arial" panose="020B0604020202020204" pitchFamily="34" charset="0"/>
              <a:buChar char="•"/>
            </a:pPr>
            <a:r>
              <a:rPr lang="en-GB" dirty="0">
                <a:solidFill>
                  <a:sysClr val="windowText" lastClr="000000"/>
                </a:solidFill>
              </a:rPr>
              <a:t>Consolidates best evidence along with best employer practice aligned with freely available resources </a:t>
            </a:r>
          </a:p>
          <a:p>
            <a:pPr marL="285750" lvl="0" indent="-285750">
              <a:buFont typeface="Arial" panose="020B0604020202020204" pitchFamily="34" charset="0"/>
              <a:buChar char="•"/>
            </a:pPr>
            <a:r>
              <a:rPr lang="en-GB" dirty="0">
                <a:solidFill>
                  <a:sysClr val="windowText" lastClr="000000"/>
                </a:solidFill>
              </a:rPr>
              <a:t>Take a whole person, whole system approach to embedding wellbeing into organisational culture</a:t>
            </a:r>
          </a:p>
          <a:p>
            <a:endParaRPr lang="en-GB" dirty="0"/>
          </a:p>
          <a:p>
            <a:r>
              <a:rPr lang="en-GB" dirty="0"/>
              <a:t>Business in the Community and Public</a:t>
            </a:r>
            <a:r>
              <a:rPr lang="en-GB" baseline="0" dirty="0"/>
              <a:t> Health England</a:t>
            </a:r>
            <a:r>
              <a:rPr lang="en-GB" dirty="0"/>
              <a:t> have collaborated to create a suite of interconnecting toolkits focusing</a:t>
            </a:r>
            <a:r>
              <a:rPr lang="en-GB" baseline="0" dirty="0"/>
              <a:t> on mental and musculoskeletal health – </a:t>
            </a:r>
            <a:r>
              <a:rPr lang="en-GB" b="1" baseline="0" dirty="0"/>
              <a:t>the two leading causes of lost days at work.</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suite consolidates best practice, expert comment, case studies, freely available resources and is relevant to all employers, irrespective of your size, sector or stage on your journey.</a:t>
            </a:r>
          </a:p>
          <a:p>
            <a:endParaRPr lang="en-GB" baseline="0" dirty="0"/>
          </a:p>
          <a:p>
            <a:r>
              <a:rPr lang="en-GB" dirty="0"/>
              <a:t>Our</a:t>
            </a:r>
            <a:r>
              <a:rPr lang="en-GB" baseline="0" dirty="0"/>
              <a:t> suicide toolkits on prevention and crisis management in the event of a suicide, are supported by Samaritans and take a deep dive into the sharp end of the mental health spectrum.</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Together, they give advice on how to evaluate suicide risk, how to recognise signs of risk escalation, and how to respond to a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Acknowledging that suicide risk can never be eliminated, the toolkits also guide employers through the process of responding to a workplace suicide, not just in the immediate aftermath, but in the following weeks and months when the impact is likely to still be felt.</a:t>
            </a:r>
          </a:p>
          <a:p>
            <a:endParaRPr lang="en-GB" dirty="0"/>
          </a:p>
          <a:p>
            <a:r>
              <a:rPr lang="en-GB" dirty="0"/>
              <a:t>Throughout the toolkits there is a focus on the role of line managers, who play a crucial role in the implementation of a suicide prevention strategy. </a:t>
            </a:r>
          </a:p>
          <a:p>
            <a:endParaRPr lang="en-GB" dirty="0"/>
          </a:p>
          <a:p>
            <a:r>
              <a:rPr lang="en-GB" dirty="0"/>
              <a:t>They also stress the importance of leadership, encouraging senior executives to demonstrate their own commitment to good mental health. </a:t>
            </a:r>
          </a:p>
          <a:p>
            <a:endParaRPr lang="en-GB" dirty="0"/>
          </a:p>
          <a:p>
            <a:r>
              <a:rPr lang="en-GB" dirty="0"/>
              <a:t>But what matters </a:t>
            </a:r>
            <a:r>
              <a:rPr lang="en-GB" b="1" dirty="0"/>
              <a:t>most is fostering an environment in which employees can talk openly about their mental health and wellbeing, just as they do about physical health, without fear of discrimination or abuse</a:t>
            </a:r>
            <a:r>
              <a:rPr lang="en-GB" dirty="0"/>
              <a:t>.</a:t>
            </a:r>
          </a:p>
          <a:p>
            <a:endParaRPr lang="en-GB" dirty="0"/>
          </a:p>
          <a:p>
            <a:r>
              <a:rPr lang="en-GB" dirty="0"/>
              <a:t>The toolkits are informed by the lived experience of dozens of organisations, who were willing to share their learnings for the benefit of others. </a:t>
            </a:r>
          </a:p>
          <a:p>
            <a:endParaRPr lang="en-GB" dirty="0"/>
          </a:p>
          <a:p>
            <a:r>
              <a:rPr lang="en-GB" dirty="0"/>
              <a:t>Many talked openly about the pain and sorrow caused by the sudden deaths of colleagues, and about their determination to do whatever they could to reduce the risk of another suicide.</a:t>
            </a:r>
          </a:p>
          <a:p>
            <a:endParaRPr lang="en-GB" dirty="0"/>
          </a:p>
          <a:p>
            <a:endParaRPr lang="en-GB" dirty="0"/>
          </a:p>
          <a:p>
            <a:endParaRPr lang="en-GB" dirty="0"/>
          </a:p>
          <a:p>
            <a:endParaRPr lang="en-GB" dirty="0"/>
          </a:p>
        </p:txBody>
      </p:sp>
      <p:sp>
        <p:nvSpPr>
          <p:cNvPr id="4" name="Footer Placeholder 3"/>
          <p:cNvSpPr>
            <a:spLocks noGrp="1"/>
          </p:cNvSpPr>
          <p:nvPr>
            <p:ph type="ftr" sz="quarter" idx="10"/>
          </p:nvPr>
        </p:nvSpPr>
        <p:spPr/>
        <p:txBody>
          <a:bodyPr/>
          <a:lstStyle/>
          <a:p>
            <a:r>
              <a:rPr lang="en-GB" dirty="0"/>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3</a:t>
            </a:fld>
            <a:endParaRPr lang="en-GB" dirty="0"/>
          </a:p>
        </p:txBody>
      </p:sp>
    </p:spTree>
    <p:extLst>
      <p:ext uri="{BB962C8B-B14F-4D97-AF65-F5344CB8AC3E}">
        <p14:creationId xmlns:p14="http://schemas.microsoft.com/office/powerpoint/2010/main" val="328543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Aligned to implementing 6 core mental health standards from Stevenson Farmer Review</a:t>
            </a:r>
          </a:p>
        </p:txBody>
      </p:sp>
      <p:sp>
        <p:nvSpPr>
          <p:cNvPr id="4" name="Footer Placeholder 3"/>
          <p:cNvSpPr>
            <a:spLocks noGrp="1"/>
          </p:cNvSpPr>
          <p:nvPr>
            <p:ph type="ftr" sz="quarter" idx="10"/>
          </p:nvPr>
        </p:nvSpPr>
        <p:spPr/>
        <p:txBody>
          <a:bodyPr/>
          <a:lstStyle/>
          <a:p>
            <a:r>
              <a:rPr lang="en-GB"/>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4</a:t>
            </a:fld>
            <a:endParaRPr lang="en-GB"/>
          </a:p>
        </p:txBody>
      </p:sp>
    </p:spTree>
    <p:extLst>
      <p:ext uri="{BB962C8B-B14F-4D97-AF65-F5344CB8AC3E}">
        <p14:creationId xmlns:p14="http://schemas.microsoft.com/office/powerpoint/2010/main" val="71821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 a risk for all employers</a:t>
            </a:r>
          </a:p>
          <a:p>
            <a:r>
              <a:rPr lang="en-US" dirty="0"/>
              <a:t>Acute end of the mental health spectrum</a:t>
            </a:r>
          </a:p>
        </p:txBody>
      </p:sp>
      <p:sp>
        <p:nvSpPr>
          <p:cNvPr id="4" name="Footer Placeholder 3"/>
          <p:cNvSpPr>
            <a:spLocks noGrp="1"/>
          </p:cNvSpPr>
          <p:nvPr>
            <p:ph type="ftr" sz="quarter" idx="10"/>
          </p:nvPr>
        </p:nvSpPr>
        <p:spPr/>
        <p:txBody>
          <a:bodyPr/>
          <a:lstStyle/>
          <a:p>
            <a:r>
              <a:rPr lang="en-GB"/>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5</a:t>
            </a:fld>
            <a:endParaRPr lang="en-GB"/>
          </a:p>
        </p:txBody>
      </p:sp>
    </p:spTree>
    <p:extLst>
      <p:ext uri="{BB962C8B-B14F-4D97-AF65-F5344CB8AC3E}">
        <p14:creationId xmlns:p14="http://schemas.microsoft.com/office/powerpoint/2010/main" val="416526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effectLst/>
              </a:rPr>
              <a:t>Suicide – the issue</a:t>
            </a:r>
          </a:p>
          <a:p>
            <a:endParaRPr lang="en-GB" dirty="0">
              <a:effectLst/>
            </a:endParaRPr>
          </a:p>
          <a:p>
            <a:r>
              <a:rPr lang="en-GB" dirty="0">
                <a:effectLst/>
              </a:rPr>
              <a:t>More</a:t>
            </a:r>
            <a:r>
              <a:rPr lang="en-GB" baseline="0" dirty="0">
                <a:effectLst/>
              </a:rPr>
              <a:t> than 4,800 </a:t>
            </a:r>
            <a:r>
              <a:rPr lang="en-GB" dirty="0">
                <a:effectLst/>
              </a:rPr>
              <a:t>suicides were registered in England in 2015</a:t>
            </a:r>
            <a:r>
              <a:rPr lang="en-GB" baseline="0" dirty="0">
                <a:effectLst/>
              </a:rPr>
              <a:t> - </a:t>
            </a:r>
            <a:r>
              <a:rPr lang="en-GB" dirty="0">
                <a:effectLst/>
              </a:rPr>
              <a:t>that means someone took their own life every two hours. </a:t>
            </a:r>
          </a:p>
          <a:p>
            <a:r>
              <a:rPr lang="en-GB" dirty="0">
                <a:effectLst/>
              </a:rPr>
              <a:t> </a:t>
            </a:r>
          </a:p>
          <a:p>
            <a:r>
              <a:rPr lang="en-GB" dirty="0">
                <a:effectLst/>
              </a:rPr>
              <a:t>It is a stunning and sad statistic, and one that should make us all pause to reflect, and consider how we can all make a difference to bring this down.</a:t>
            </a:r>
          </a:p>
          <a:p>
            <a:pPr marL="457200" indent="-457200">
              <a:spcAft>
                <a:spcPts val="600"/>
              </a:spcAft>
              <a:buClr>
                <a:srgbClr val="EC008C"/>
              </a:buClr>
            </a:pPr>
            <a:endParaRPr lang="en-GB" sz="1200" dirty="0"/>
          </a:p>
          <a:p>
            <a:pPr marL="457200" marR="0" lvl="0" indent="-457200" algn="l" defTabSz="914400" rtl="0" eaLnBrk="1" fontAlgn="auto" latinLnBrk="0" hangingPunct="1">
              <a:lnSpc>
                <a:spcPct val="100000"/>
              </a:lnSpc>
              <a:spcBef>
                <a:spcPts val="0"/>
              </a:spcBef>
              <a:spcAft>
                <a:spcPts val="600"/>
              </a:spcAft>
              <a:buClr>
                <a:srgbClr val="EC008C"/>
              </a:buClr>
              <a:buSzTx/>
              <a:buFontTx/>
              <a:buNone/>
              <a:tabLst/>
              <a:defRPr/>
            </a:pPr>
            <a:r>
              <a:rPr lang="en-GB" sz="1200" dirty="0"/>
              <a:t>For employers, although rare, there is the risk that your organisation will be affected by suicide, either through the death of an</a:t>
            </a:r>
          </a:p>
          <a:p>
            <a:pPr marL="457200" marR="0" lvl="0" indent="-457200" algn="l" defTabSz="914400" rtl="0" eaLnBrk="1" fontAlgn="auto" latinLnBrk="0" hangingPunct="1">
              <a:lnSpc>
                <a:spcPct val="100000"/>
              </a:lnSpc>
              <a:spcBef>
                <a:spcPts val="0"/>
              </a:spcBef>
              <a:spcAft>
                <a:spcPts val="600"/>
              </a:spcAft>
              <a:buClr>
                <a:srgbClr val="EC008C"/>
              </a:buClr>
              <a:buSzTx/>
              <a:buFontTx/>
              <a:buNone/>
              <a:tabLst/>
              <a:defRPr/>
            </a:pPr>
            <a:r>
              <a:rPr lang="en-GB" sz="1200" dirty="0"/>
              <a:t>employee or of someone who has a significant role connected to the business.</a:t>
            </a:r>
          </a:p>
          <a:p>
            <a:pPr marL="457200" marR="0" lvl="0" indent="-457200" algn="l" defTabSz="914400" rtl="0" eaLnBrk="1" fontAlgn="auto" latinLnBrk="0" hangingPunct="1">
              <a:lnSpc>
                <a:spcPct val="100000"/>
              </a:lnSpc>
              <a:spcBef>
                <a:spcPts val="0"/>
              </a:spcBef>
              <a:spcAft>
                <a:spcPts val="600"/>
              </a:spcAft>
              <a:buClr>
                <a:srgbClr val="EC008C"/>
              </a:buClr>
              <a:buSzTx/>
              <a:buFontTx/>
              <a:buNone/>
              <a:tabLst/>
              <a:defRPr/>
            </a:pPr>
            <a:endParaRPr lang="en-GB" sz="1200" b="1" dirty="0"/>
          </a:p>
          <a:p>
            <a:pPr marL="457200" marR="0" lvl="0" indent="-457200" algn="l" defTabSz="914400" rtl="0" eaLnBrk="1" fontAlgn="auto" latinLnBrk="0" hangingPunct="1">
              <a:lnSpc>
                <a:spcPct val="100000"/>
              </a:lnSpc>
              <a:spcBef>
                <a:spcPts val="0"/>
              </a:spcBef>
              <a:spcAft>
                <a:spcPts val="600"/>
              </a:spcAft>
              <a:buClr>
                <a:srgbClr val="EC008C"/>
              </a:buClr>
              <a:buSzTx/>
              <a:buFontTx/>
              <a:buNone/>
              <a:tabLst/>
              <a:defRPr/>
            </a:pPr>
            <a:r>
              <a:rPr lang="en-GB" sz="1200" b="1" i="0" u="none" strike="noStrike" kern="1200" baseline="0" dirty="0">
                <a:solidFill>
                  <a:schemeClr val="tx1"/>
                </a:solidFill>
                <a:latin typeface="+mn-lt"/>
                <a:ea typeface="+mn-ea"/>
                <a:cs typeface="+mn-cs"/>
              </a:rPr>
              <a:t>Suicide is an issue for everyone. </a:t>
            </a:r>
          </a:p>
          <a:p>
            <a:endParaRPr lang="en-GB" dirty="0">
              <a:effectLst/>
            </a:endParaRPr>
          </a:p>
          <a:p>
            <a:r>
              <a:rPr lang="en-GB" dirty="0">
                <a:effectLst/>
              </a:rPr>
              <a:t>When a colleague dies by suicide, it often comes as a devastating and unexpected shock, leaving the deepest sense of loss, </a:t>
            </a:r>
          </a:p>
          <a:p>
            <a:r>
              <a:rPr lang="en-GB" dirty="0">
                <a:effectLst/>
              </a:rPr>
              <a:t>one from which we struggle to recover</a:t>
            </a:r>
            <a:r>
              <a:rPr lang="en-GB" baseline="0" dirty="0">
                <a:effectLst/>
              </a:rPr>
              <a:t> and t</a:t>
            </a:r>
            <a:r>
              <a:rPr lang="en-GB" dirty="0">
                <a:effectLst/>
              </a:rPr>
              <a:t>he impact is felt across the whole organisation. </a:t>
            </a:r>
          </a:p>
          <a:p>
            <a:endParaRPr lang="en-GB" dirty="0">
              <a:effectLst/>
            </a:endParaRPr>
          </a:p>
          <a:p>
            <a:endParaRPr lang="en-GB" dirty="0"/>
          </a:p>
        </p:txBody>
      </p:sp>
      <p:sp>
        <p:nvSpPr>
          <p:cNvPr id="4" name="Footer Placeholder 3"/>
          <p:cNvSpPr>
            <a:spLocks noGrp="1"/>
          </p:cNvSpPr>
          <p:nvPr>
            <p:ph type="ftr" sz="quarter" idx="10"/>
          </p:nvPr>
        </p:nvSpPr>
        <p:spPr/>
        <p:txBody>
          <a:bodyPr/>
          <a:lstStyle/>
          <a:p>
            <a:r>
              <a:rPr lang="en-GB" dirty="0"/>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6</a:t>
            </a:fld>
            <a:endParaRPr lang="en-GB" dirty="0"/>
          </a:p>
        </p:txBody>
      </p:sp>
    </p:spTree>
    <p:extLst>
      <p:ext uri="{BB962C8B-B14F-4D97-AF65-F5344CB8AC3E}">
        <p14:creationId xmlns:p14="http://schemas.microsoft.com/office/powerpoint/2010/main" val="321996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is sleep emerging as a hot topic for employers?</a:t>
            </a:r>
            <a:endParaRPr lang="en-GB" baseline="0" dirty="0"/>
          </a:p>
        </p:txBody>
      </p:sp>
      <p:sp>
        <p:nvSpPr>
          <p:cNvPr id="4" name="Footer Placeholder 3"/>
          <p:cNvSpPr>
            <a:spLocks noGrp="1"/>
          </p:cNvSpPr>
          <p:nvPr>
            <p:ph type="ftr" sz="quarter" idx="10"/>
          </p:nvPr>
        </p:nvSpPr>
        <p:spPr/>
        <p:txBody>
          <a:bodyPr/>
          <a:lstStyle/>
          <a:p>
            <a:r>
              <a:rPr lang="en-GB"/>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7</a:t>
            </a:fld>
            <a:endParaRPr lang="en-GB"/>
          </a:p>
        </p:txBody>
      </p:sp>
    </p:spTree>
    <p:extLst>
      <p:ext uri="{BB962C8B-B14F-4D97-AF65-F5344CB8AC3E}">
        <p14:creationId xmlns:p14="http://schemas.microsoft.com/office/powerpoint/2010/main" val="206855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24/7 </a:t>
            </a:r>
            <a:r>
              <a:rPr lang="en-GB" sz="1200" b="0" i="0" u="none" strike="noStrike" kern="1200" baseline="0" dirty="0">
                <a:solidFill>
                  <a:schemeClr val="tx1"/>
                </a:solidFill>
                <a:latin typeface="+mn-lt"/>
                <a:ea typeface="+mn-ea"/>
                <a:cs typeface="+mn-cs"/>
              </a:rPr>
              <a:t>digital economy  has brought us many good things, creating jobs and prosperity. </a:t>
            </a:r>
          </a:p>
          <a:p>
            <a:r>
              <a:rPr lang="en-GB" sz="1200" b="0" i="0" u="none" strike="noStrike" kern="1200" baseline="0" dirty="0">
                <a:solidFill>
                  <a:schemeClr val="tx1"/>
                </a:solidFill>
                <a:latin typeface="+mn-lt"/>
                <a:ea typeface="+mn-ea"/>
                <a:cs typeface="+mn-cs"/>
              </a:rPr>
              <a:t>But the downside is that we it’s created always on culture. </a:t>
            </a:r>
          </a:p>
          <a:p>
            <a:r>
              <a:rPr lang="en-GB" sz="1200" b="0" i="0" u="none" strike="noStrike" kern="1200" baseline="0" dirty="0">
                <a:solidFill>
                  <a:schemeClr val="tx1"/>
                </a:solidFill>
                <a:latin typeface="+mn-lt"/>
                <a:ea typeface="+mn-ea"/>
                <a:cs typeface="+mn-cs"/>
              </a:rPr>
              <a:t>The dividing line between our work and our life outside work has blurred. </a:t>
            </a:r>
          </a:p>
          <a:p>
            <a:r>
              <a:rPr lang="en-GB" sz="1200" b="0" i="0" u="none" strike="noStrike" kern="1200" baseline="0" dirty="0">
                <a:solidFill>
                  <a:schemeClr val="tx1"/>
                </a:solidFill>
                <a:latin typeface="+mn-lt"/>
                <a:ea typeface="+mn-ea"/>
                <a:cs typeface="+mn-cs"/>
              </a:rPr>
              <a:t>In a connected society, we are always switched on.</a:t>
            </a:r>
          </a:p>
          <a:p>
            <a:endParaRPr lang="en-GB" sz="1200" b="0" i="0" u="none" strike="noStrike" kern="1200" baseline="0" dirty="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GB"/>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8</a:t>
            </a:fld>
            <a:endParaRPr lang="en-GB"/>
          </a:p>
        </p:txBody>
      </p:sp>
    </p:spTree>
    <p:extLst>
      <p:ext uri="{BB962C8B-B14F-4D97-AF65-F5344CB8AC3E}">
        <p14:creationId xmlns:p14="http://schemas.microsoft.com/office/powerpoint/2010/main" val="426628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Louise</a:t>
            </a:r>
            <a:endParaRPr lang="en-GB" dirty="0"/>
          </a:p>
          <a:p>
            <a:endParaRPr lang="en-GB" dirty="0"/>
          </a:p>
          <a:p>
            <a:r>
              <a:rPr lang="en-GB" dirty="0"/>
              <a:t>So, here’s an overview of sleep in numbers.</a:t>
            </a:r>
          </a:p>
          <a:p>
            <a:endParaRPr lang="en-GB" dirty="0"/>
          </a:p>
          <a:p>
            <a:r>
              <a:rPr lang="en-GB" dirty="0"/>
              <a:t>There’s a compelling business case for sleep, with an annual cost of £30bn due to insufficient sleep and 200,000 working days lost in the UK.</a:t>
            </a:r>
          </a:p>
          <a:p>
            <a:r>
              <a:rPr lang="en-GB" dirty="0"/>
              <a:t>  </a:t>
            </a:r>
          </a:p>
          <a:p>
            <a:r>
              <a:rPr lang="en-GB" dirty="0"/>
              <a:t>Adults need between 7 &amp; 9 hours of sleep a night which amounts to spending a third of our lives sleeping.</a:t>
            </a:r>
          </a:p>
          <a:p>
            <a:endParaRPr lang="en-GB" dirty="0"/>
          </a:p>
          <a:p>
            <a:r>
              <a:rPr lang="en-GB" dirty="0"/>
              <a:t>Adults who sleep fewer than 6 hours a night have a 13% mortality risk than adults who sleep at least 7 hours.</a:t>
            </a:r>
          </a:p>
          <a:p>
            <a:endParaRPr lang="en-GB" dirty="0"/>
          </a:p>
          <a:p>
            <a:r>
              <a:rPr lang="en-GB" dirty="0"/>
              <a:t>Adults who sleep less than 7 hours a day are 30% more likely to be obese than those who sleep for 9 hours or more.</a:t>
            </a:r>
          </a:p>
          <a:p>
            <a:endParaRPr lang="en-GB" dirty="0"/>
          </a:p>
          <a:p>
            <a:r>
              <a:rPr lang="en-GB" dirty="0"/>
              <a:t>As Sainsbury’s Living Well Index highlighted, sleep is the biggest single contributor to living better.</a:t>
            </a:r>
          </a:p>
          <a:p>
            <a:r>
              <a:rPr lang="en-GB" dirty="0"/>
              <a:t> </a:t>
            </a:r>
          </a:p>
          <a:p>
            <a:endParaRPr lang="en-GB" dirty="0"/>
          </a:p>
        </p:txBody>
      </p:sp>
      <p:sp>
        <p:nvSpPr>
          <p:cNvPr id="4" name="Footer Placeholder 3"/>
          <p:cNvSpPr>
            <a:spLocks noGrp="1"/>
          </p:cNvSpPr>
          <p:nvPr>
            <p:ph type="ftr" sz="quarter" idx="10"/>
          </p:nvPr>
        </p:nvSpPr>
        <p:spPr/>
        <p:txBody>
          <a:bodyPr/>
          <a:lstStyle/>
          <a:p>
            <a:r>
              <a:rPr lang="en-GB"/>
              <a:t>Business in the Community ¦ www.bitc.org.uk</a:t>
            </a:r>
          </a:p>
        </p:txBody>
      </p:sp>
      <p:sp>
        <p:nvSpPr>
          <p:cNvPr id="5" name="Slide Number Placeholder 4"/>
          <p:cNvSpPr>
            <a:spLocks noGrp="1"/>
          </p:cNvSpPr>
          <p:nvPr>
            <p:ph type="sldNum" sz="quarter" idx="11"/>
          </p:nvPr>
        </p:nvSpPr>
        <p:spPr/>
        <p:txBody>
          <a:bodyPr/>
          <a:lstStyle/>
          <a:p>
            <a:fld id="{74379DEA-1709-4E81-9B1D-BE5858915185}" type="slidenum">
              <a:rPr lang="en-GB" smtClean="0"/>
              <a:pPr/>
              <a:t>9</a:t>
            </a:fld>
            <a:endParaRPr lang="en-GB"/>
          </a:p>
        </p:txBody>
      </p:sp>
    </p:spTree>
    <p:extLst>
      <p:ext uri="{BB962C8B-B14F-4D97-AF65-F5344CB8AC3E}">
        <p14:creationId xmlns:p14="http://schemas.microsoft.com/office/powerpoint/2010/main" val="107195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Each toolkit has useful, freely available resources and case studies featuring best practice.</a:t>
            </a:r>
          </a:p>
          <a:p>
            <a:endParaRPr lang="en-GB" sz="1200" b="1" dirty="0"/>
          </a:p>
          <a:p>
            <a:r>
              <a:rPr lang="en-GB" b="1" dirty="0"/>
              <a:t>Prevention</a:t>
            </a:r>
          </a:p>
          <a:p>
            <a:r>
              <a:rPr lang="en-GB" dirty="0"/>
              <a:t>PWC</a:t>
            </a:r>
          </a:p>
          <a:p>
            <a:r>
              <a:rPr lang="en-GB" dirty="0"/>
              <a:t>Anonymous medical doctor</a:t>
            </a:r>
          </a:p>
          <a:p>
            <a:r>
              <a:rPr lang="en-GB" dirty="0"/>
              <a:t>AWG</a:t>
            </a:r>
          </a:p>
          <a:p>
            <a:r>
              <a:rPr lang="en-GB" dirty="0"/>
              <a:t>Armed Forces</a:t>
            </a:r>
          </a:p>
          <a:p>
            <a:r>
              <a:rPr lang="en-GB" dirty="0"/>
              <a:t>BT</a:t>
            </a:r>
          </a:p>
          <a:p>
            <a:r>
              <a:rPr lang="en-GB" dirty="0"/>
              <a:t>Mercer</a:t>
            </a:r>
          </a:p>
          <a:p>
            <a:r>
              <a:rPr lang="en-GB" dirty="0"/>
              <a:t>Santander</a:t>
            </a:r>
          </a:p>
          <a:p>
            <a:endParaRPr lang="en-GB" dirty="0"/>
          </a:p>
          <a:p>
            <a:r>
              <a:rPr lang="en-GB" b="1" dirty="0" err="1"/>
              <a:t>Postvention</a:t>
            </a:r>
            <a:endParaRPr lang="en-GB" b="1" dirty="0"/>
          </a:p>
          <a:p>
            <a:endParaRPr lang="en-GB" b="1" dirty="0"/>
          </a:p>
        </p:txBody>
      </p:sp>
      <p:sp>
        <p:nvSpPr>
          <p:cNvPr id="4" name="Slide Number Placeholder 3"/>
          <p:cNvSpPr>
            <a:spLocks noGrp="1"/>
          </p:cNvSpPr>
          <p:nvPr>
            <p:ph type="sldNum" sz="quarter" idx="10"/>
          </p:nvPr>
        </p:nvSpPr>
        <p:spPr/>
        <p:txBody>
          <a:bodyPr/>
          <a:lstStyle/>
          <a:p>
            <a:fld id="{74379DEA-1709-4E81-9B1D-BE5858915185}" type="slidenum">
              <a:rPr lang="en-GB" smtClean="0"/>
              <a:pPr/>
              <a:t>12</a:t>
            </a:fld>
            <a:endParaRPr lang="en-GB" dirty="0"/>
          </a:p>
        </p:txBody>
      </p:sp>
    </p:spTree>
    <p:extLst>
      <p:ext uri="{BB962C8B-B14F-4D97-AF65-F5344CB8AC3E}">
        <p14:creationId xmlns:p14="http://schemas.microsoft.com/office/powerpoint/2010/main" val="3256235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4"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
        <p:nvSpPr>
          <p:cNvPr id="5" name="Footer Placeholder 4"/>
          <p:cNvSpPr>
            <a:spLocks noGrp="1"/>
          </p:cNvSpPr>
          <p:nvPr>
            <p:ph type="ftr" sz="quarter" idx="11"/>
          </p:nvPr>
        </p:nvSpPr>
        <p:spPr>
          <a:xfrm>
            <a:off x="556686" y="6419851"/>
            <a:ext cx="5456764" cy="184150"/>
          </a:xfrm>
          <a:prstGeom prst="rect">
            <a:avLst/>
          </a:prstGeom>
        </p:spPr>
        <p:txBody>
          <a:bodyPr lIns="0" tIns="0" rIns="0" bIns="0"/>
          <a:lstStyle>
            <a:lvl1pPr>
              <a:defRPr sz="1000" b="1">
                <a:solidFill>
                  <a:schemeClr val="tx2"/>
                </a:solidFill>
                <a:latin typeface="Arial" pitchFamily="34" charset="0"/>
                <a:cs typeface="Arial" pitchFamily="34" charset="0"/>
              </a:defRPr>
            </a:lvl1pPr>
          </a:lstStyle>
          <a:p>
            <a:r>
              <a:rPr lang="en-GB"/>
              <a:t>Business in the Community | www.bitc.org.uk</a:t>
            </a:r>
            <a:endParaRPr lang="en-GB" dirty="0"/>
          </a:p>
        </p:txBody>
      </p:sp>
    </p:spTree>
    <p:extLst>
      <p:ext uri="{BB962C8B-B14F-4D97-AF65-F5344CB8AC3E}">
        <p14:creationId xmlns:p14="http://schemas.microsoft.com/office/powerpoint/2010/main" val="183926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180" b="-239"/>
          <a:stretch/>
        </p:blipFill>
        <p:spPr>
          <a:xfrm>
            <a:off x="-55418" y="-60591"/>
            <a:ext cx="12262107" cy="695000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6" name="Rectangle 5"/>
          <p:cNvSpPr/>
          <p:nvPr userDrawn="1"/>
        </p:nvSpPr>
        <p:spPr>
          <a:xfrm>
            <a:off x="10386955" y="6246131"/>
            <a:ext cx="1213363" cy="415498"/>
          </a:xfrm>
          <a:prstGeom prst="rect">
            <a:avLst/>
          </a:prstGeom>
        </p:spPr>
        <p:txBody>
          <a:bodyPr wrap="square">
            <a:spAutoFit/>
          </a:bodyPr>
          <a:lstStyle/>
          <a:p>
            <a:r>
              <a:rPr lang="en-GB" sz="1050" dirty="0" err="1">
                <a:solidFill>
                  <a:schemeClr val="accent4"/>
                </a:solidFill>
              </a:rPr>
              <a:t>Pavlina</a:t>
            </a:r>
            <a:r>
              <a:rPr lang="en-GB" sz="1050" dirty="0">
                <a:solidFill>
                  <a:schemeClr val="accent4"/>
                </a:solidFill>
              </a:rPr>
              <a:t> Jane</a:t>
            </a:r>
          </a:p>
          <a:p>
            <a:r>
              <a:rPr lang="en-GB" sz="1050" dirty="0">
                <a:solidFill>
                  <a:srgbClr val="040404"/>
                </a:solidFill>
              </a:rPr>
              <a:t> </a:t>
            </a:r>
          </a:p>
        </p:txBody>
      </p:sp>
      <p:sp>
        <p:nvSpPr>
          <p:cNvPr id="7"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89742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722" y="0"/>
            <a:ext cx="12220722"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7"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1384809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7" name="Picture 6" descr="68_ltsbbs-9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3788"/>
            <a:ext cx="12192000" cy="8340357"/>
          </a:xfrm>
          <a:prstGeom prst="rect">
            <a:avLst/>
          </a:prstGeom>
        </p:spPr>
      </p:pic>
      <p:sp>
        <p:nvSpPr>
          <p:cNvPr id="8"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Tree>
    <p:extLst>
      <p:ext uri="{BB962C8B-B14F-4D97-AF65-F5344CB8AC3E}">
        <p14:creationId xmlns:p14="http://schemas.microsoft.com/office/powerpoint/2010/main" val="44349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2">
    <p:spTree>
      <p:nvGrpSpPr>
        <p:cNvPr id="1" name=""/>
        <p:cNvGrpSpPr/>
        <p:nvPr/>
      </p:nvGrpSpPr>
      <p:grpSpPr>
        <a:xfrm>
          <a:off x="0" y="0"/>
          <a:ext cx="0" cy="0"/>
          <a:chOff x="0" y="0"/>
          <a:chExt cx="0" cy="0"/>
        </a:xfrm>
      </p:grpSpPr>
      <p:pic>
        <p:nvPicPr>
          <p:cNvPr id="8" name="Picture 7" descr="845-704-bae-250209-0402-Edit.jpg"/>
          <p:cNvPicPr>
            <a:picLocks noChangeAspect="1"/>
          </p:cNvPicPr>
          <p:nvPr userDrawn="1"/>
        </p:nvPicPr>
        <p:blipFill>
          <a:blip r:embed="rId2" cstate="email">
            <a:alphaModFix/>
            <a:extLst>
              <a:ext uri="{28A0092B-C50C-407E-A947-70E740481C1C}">
                <a14:useLocalDpi xmlns:a14="http://schemas.microsoft.com/office/drawing/2010/main"/>
              </a:ext>
            </a:extLst>
          </a:blip>
          <a:srcRect/>
          <a:stretch>
            <a:fillRect/>
          </a:stretch>
        </p:blipFill>
        <p:spPr>
          <a:xfrm>
            <a:off x="0" y="0"/>
            <a:ext cx="12191998" cy="6858000"/>
          </a:xfrm>
          <a:prstGeom prst="rect">
            <a:avLst/>
          </a:prstGeom>
        </p:spPr>
      </p:pic>
      <p:sp>
        <p:nvSpPr>
          <p:cNvPr id="2"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Tree>
    <p:extLst>
      <p:ext uri="{BB962C8B-B14F-4D97-AF65-F5344CB8AC3E}">
        <p14:creationId xmlns:p14="http://schemas.microsoft.com/office/powerpoint/2010/main" val="443497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pported by">
    <p:spTree>
      <p:nvGrpSpPr>
        <p:cNvPr id="1" name=""/>
        <p:cNvGrpSpPr/>
        <p:nvPr/>
      </p:nvGrpSpPr>
      <p:grpSpPr>
        <a:xfrm>
          <a:off x="0" y="0"/>
          <a:ext cx="0" cy="0"/>
          <a:chOff x="0" y="0"/>
          <a:chExt cx="0" cy="0"/>
        </a:xfrm>
      </p:grpSpPr>
      <p:sp>
        <p:nvSpPr>
          <p:cNvPr id="3" name="Title 2"/>
          <p:cNvSpPr txBox="1">
            <a:spLocks/>
          </p:cNvSpPr>
          <p:nvPr userDrawn="1"/>
        </p:nvSpPr>
        <p:spPr>
          <a:xfrm>
            <a:off x="511197" y="5143214"/>
            <a:ext cx="8276694" cy="400051"/>
          </a:xfrm>
          <a:prstGeom prst="rect">
            <a:avLst/>
          </a:prstGeom>
        </p:spPr>
        <p:txBody>
          <a:bodyPr/>
          <a:lstStyle>
            <a:lvl1pPr algn="l"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GB" sz="1800" dirty="0">
                <a:solidFill>
                  <a:srgbClr val="E6007E"/>
                </a:solidFill>
              </a:rPr>
              <a:t>Supported by</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7" name="Picture Placeholder 6"/>
          <p:cNvSpPr>
            <a:spLocks noGrp="1"/>
          </p:cNvSpPr>
          <p:nvPr>
            <p:ph type="pic" sz="quarter" idx="10" hasCustomPrompt="1"/>
          </p:nvPr>
        </p:nvSpPr>
        <p:spPr>
          <a:xfrm>
            <a:off x="620713" y="5543550"/>
            <a:ext cx="1617662" cy="782638"/>
          </a:xfrm>
          <a:prstGeom prst="rect">
            <a:avLst/>
          </a:prstGeom>
        </p:spPr>
        <p:txBody>
          <a:bodyPr/>
          <a:lstStyle>
            <a:lvl1pPr marL="0" indent="0">
              <a:buNone/>
              <a:defRPr sz="1600"/>
            </a:lvl1pPr>
          </a:lstStyle>
          <a:p>
            <a:r>
              <a:rPr lang="en-GB" dirty="0"/>
              <a:t>Supporter logo</a:t>
            </a:r>
          </a:p>
          <a:p>
            <a:endParaRPr lang="en-GB" dirty="0"/>
          </a:p>
        </p:txBody>
      </p:sp>
      <p:sp>
        <p:nvSpPr>
          <p:cNvPr id="8" name="Picture Placeholder 6"/>
          <p:cNvSpPr>
            <a:spLocks noGrp="1"/>
          </p:cNvSpPr>
          <p:nvPr>
            <p:ph type="pic" sz="quarter" idx="11" hasCustomPrompt="1"/>
          </p:nvPr>
        </p:nvSpPr>
        <p:spPr>
          <a:xfrm>
            <a:off x="2462063" y="5543265"/>
            <a:ext cx="1617662" cy="782638"/>
          </a:xfrm>
          <a:prstGeom prst="rect">
            <a:avLst/>
          </a:prstGeom>
        </p:spPr>
        <p:txBody>
          <a:bodyPr/>
          <a:lstStyle>
            <a:lvl1pPr marL="0" indent="0">
              <a:buNone/>
              <a:defRPr sz="1600"/>
            </a:lvl1pPr>
          </a:lstStyle>
          <a:p>
            <a:r>
              <a:rPr lang="en-GB" dirty="0"/>
              <a:t>Supporter logo</a:t>
            </a:r>
          </a:p>
          <a:p>
            <a:endParaRPr lang="en-GB" dirty="0"/>
          </a:p>
        </p:txBody>
      </p:sp>
      <p:sp>
        <p:nvSpPr>
          <p:cNvPr id="9" name="Footer Placeholder 4"/>
          <p:cNvSpPr>
            <a:spLocks noGrp="1"/>
          </p:cNvSpPr>
          <p:nvPr>
            <p:ph type="ftr" sz="quarter" idx="12"/>
          </p:nvPr>
        </p:nvSpPr>
        <p:spPr>
          <a:xfrm>
            <a:off x="566561" y="6419851"/>
            <a:ext cx="5456764" cy="184150"/>
          </a:xfrm>
          <a:prstGeom prst="rect">
            <a:avLst/>
          </a:prstGeom>
        </p:spPr>
        <p:txBody>
          <a:bodyPr lIns="0" tIns="0" rIns="0" bIns="0"/>
          <a:lstStyle>
            <a:lvl1pPr>
              <a:defRPr sz="1000" b="1">
                <a:solidFill>
                  <a:schemeClr val="tx2"/>
                </a:solidFill>
                <a:latin typeface="Arial" pitchFamily="34" charset="0"/>
                <a:cs typeface="Arial" pitchFamily="34" charset="0"/>
              </a:defRPr>
            </a:lvl1pPr>
          </a:lstStyle>
          <a:p>
            <a:r>
              <a:rPr lang="en-GB" dirty="0"/>
              <a:t>Business in the Community | www.bitc.org.uk</a:t>
            </a:r>
          </a:p>
        </p:txBody>
      </p:sp>
      <p:sp>
        <p:nvSpPr>
          <p:cNvPr id="10"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162138286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qual partnershi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72" y="197169"/>
            <a:ext cx="2337955" cy="1817864"/>
          </a:xfrm>
          <a:prstGeom prst="rect">
            <a:avLst/>
          </a:prstGeom>
        </p:spPr>
      </p:pic>
      <p:sp>
        <p:nvSpPr>
          <p:cNvPr id="4" name="Footer Placeholder 4"/>
          <p:cNvSpPr>
            <a:spLocks noGrp="1"/>
          </p:cNvSpPr>
          <p:nvPr>
            <p:ph type="ftr" sz="quarter" idx="11"/>
          </p:nvPr>
        </p:nvSpPr>
        <p:spPr>
          <a:xfrm>
            <a:off x="566561" y="6419851"/>
            <a:ext cx="5456764" cy="184150"/>
          </a:xfrm>
          <a:prstGeom prst="rect">
            <a:avLst/>
          </a:prstGeom>
        </p:spPr>
        <p:txBody>
          <a:bodyPr lIns="0" tIns="0" rIns="0" bIns="0"/>
          <a:lstStyle>
            <a:lvl1pPr>
              <a:defRPr sz="1000" b="1">
                <a:solidFill>
                  <a:schemeClr val="tx2"/>
                </a:solidFill>
                <a:latin typeface="Arial" pitchFamily="34" charset="0"/>
                <a:cs typeface="Arial" pitchFamily="34" charset="0"/>
              </a:defRPr>
            </a:lvl1pPr>
          </a:lstStyle>
          <a:p>
            <a:r>
              <a:rPr lang="en-GB"/>
              <a:t>Business in the Community | www.bitc.org.uk</a:t>
            </a:r>
            <a:endParaRPr lang="en-GB" dirty="0"/>
          </a:p>
        </p:txBody>
      </p:sp>
      <p:sp>
        <p:nvSpPr>
          <p:cNvPr id="6" name="Picture Placeholder 5"/>
          <p:cNvSpPr>
            <a:spLocks noGrp="1"/>
          </p:cNvSpPr>
          <p:nvPr>
            <p:ph type="pic" sz="quarter" idx="12" hasCustomPrompt="1"/>
          </p:nvPr>
        </p:nvSpPr>
        <p:spPr>
          <a:xfrm>
            <a:off x="9918700" y="473953"/>
            <a:ext cx="1689100" cy="1128712"/>
          </a:xfrm>
          <a:prstGeom prst="rect">
            <a:avLst/>
          </a:prstGeom>
        </p:spPr>
        <p:txBody>
          <a:bodyPr/>
          <a:lstStyle>
            <a:lvl1pPr>
              <a:defRPr sz="1600"/>
            </a:lvl1pPr>
          </a:lstStyle>
          <a:p>
            <a:r>
              <a:rPr lang="en-GB" dirty="0"/>
              <a:t>Partner logo</a:t>
            </a:r>
          </a:p>
        </p:txBody>
      </p:sp>
      <p:sp>
        <p:nvSpPr>
          <p:cNvPr id="7"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90191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371" y="1921356"/>
            <a:ext cx="11080751" cy="400051"/>
          </a:xfrm>
          <a:prstGeom prst="rect">
            <a:avLst/>
          </a:prstGeom>
        </p:spPr>
        <p:txBody>
          <a:bodyPr lIns="0" tIns="0" rIns="0" bIns="0"/>
          <a:lstStyle>
            <a:lvl1pPr>
              <a:lnSpc>
                <a:spcPts val="3000"/>
              </a:lnSpc>
              <a:defRPr sz="2800" b="1">
                <a:solidFill>
                  <a:schemeClr val="bg1"/>
                </a:solidFill>
              </a:defRPr>
            </a:lvl1pPr>
          </a:lstStyle>
          <a:p>
            <a:r>
              <a:rPr lang="en-US"/>
              <a:t>Click to edit Master title style</a:t>
            </a:r>
            <a:endParaRPr lang="en-GB" dirty="0"/>
          </a:p>
        </p:txBody>
      </p:sp>
      <p:sp>
        <p:nvSpPr>
          <p:cNvPr id="6" name="Footer Placeholder 4"/>
          <p:cNvSpPr>
            <a:spLocks noGrp="1"/>
          </p:cNvSpPr>
          <p:nvPr>
            <p:ph type="ftr" sz="quarter" idx="11"/>
          </p:nvPr>
        </p:nvSpPr>
        <p:spPr>
          <a:xfrm>
            <a:off x="556686" y="6419851"/>
            <a:ext cx="5456764" cy="184150"/>
          </a:xfrm>
          <a:prstGeom prst="rect">
            <a:avLst/>
          </a:prstGeom>
        </p:spPr>
        <p:txBody>
          <a:bodyPr lIns="0" tIns="0" rIns="0" bIns="0"/>
          <a:lstStyle>
            <a:lvl1pPr>
              <a:defRPr sz="1050" b="1">
                <a:solidFill>
                  <a:schemeClr val="bg1"/>
                </a:solidFill>
                <a:latin typeface="Arial" pitchFamily="34" charset="0"/>
                <a:cs typeface="Arial" pitchFamily="34" charset="0"/>
              </a:defRPr>
            </a:lvl1pPr>
          </a:lstStyle>
          <a:p>
            <a:r>
              <a:rPr lang="en-GB"/>
              <a:t>Business in the Community | www.bitc.org.uk</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00" y="439400"/>
            <a:ext cx="11607800" cy="794375"/>
          </a:xfrm>
          <a:prstGeom prst="rect">
            <a:avLst/>
          </a:prstGeom>
        </p:spPr>
      </p:pic>
    </p:spTree>
    <p:extLst>
      <p:ext uri="{BB962C8B-B14F-4D97-AF65-F5344CB8AC3E}">
        <p14:creationId xmlns:p14="http://schemas.microsoft.com/office/powerpoint/2010/main" val="443497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p:cNvSpPr>
            <a:spLocks noGrp="1"/>
          </p:cNvSpPr>
          <p:nvPr>
            <p:ph type="ctrTitle"/>
          </p:nvPr>
        </p:nvSpPr>
        <p:spPr>
          <a:xfrm>
            <a:off x="543983" y="395817"/>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
        <p:nvSpPr>
          <p:cNvPr id="5" name="Footer Placeholder 4"/>
          <p:cNvSpPr>
            <a:spLocks noGrp="1"/>
          </p:cNvSpPr>
          <p:nvPr>
            <p:ph type="ftr" sz="quarter" idx="11"/>
          </p:nvPr>
        </p:nvSpPr>
        <p:spPr>
          <a:xfrm>
            <a:off x="556686" y="6419851"/>
            <a:ext cx="5456764" cy="184150"/>
          </a:xfrm>
          <a:prstGeom prst="rect">
            <a:avLst/>
          </a:prstGeom>
        </p:spPr>
        <p:txBody>
          <a:bodyPr lIns="0" tIns="0" rIns="0" bIns="0"/>
          <a:lstStyle>
            <a:lvl1pPr>
              <a:defRPr sz="1000" b="1">
                <a:solidFill>
                  <a:schemeClr val="tx2"/>
                </a:solidFill>
                <a:latin typeface="Arial" pitchFamily="34" charset="0"/>
                <a:cs typeface="Arial" pitchFamily="34" charset="0"/>
              </a:defRPr>
            </a:lvl1pPr>
          </a:lstStyle>
          <a:p>
            <a:r>
              <a:rPr lang="en-GB"/>
              <a:t>Business in the Community | www.bitc.org.uk</a:t>
            </a:r>
            <a:endParaRPr lang="en-GB" dirty="0"/>
          </a:p>
        </p:txBody>
      </p:sp>
      <p:sp>
        <p:nvSpPr>
          <p:cNvPr id="9" name="Text Placeholder 8"/>
          <p:cNvSpPr>
            <a:spLocks noGrp="1"/>
          </p:cNvSpPr>
          <p:nvPr>
            <p:ph type="body" sz="quarter" idx="13"/>
          </p:nvPr>
        </p:nvSpPr>
        <p:spPr>
          <a:xfrm>
            <a:off x="566128" y="2155822"/>
            <a:ext cx="11046883" cy="4016378"/>
          </a:xfrm>
          <a:prstGeom prst="rect">
            <a:avLst/>
          </a:prstGeom>
        </p:spPr>
        <p:txBody>
          <a:bodyPr lIns="0" tIns="0" rIns="0" bIns="0"/>
          <a:lstStyle>
            <a:lvl1pPr marL="0" indent="-180000">
              <a:lnSpc>
                <a:spcPts val="2600"/>
              </a:lnSpc>
              <a:spcBef>
                <a:spcPts val="0"/>
              </a:spcBef>
              <a:spcAft>
                <a:spcPts val="1200"/>
              </a:spcAft>
              <a:buClr>
                <a:schemeClr val="tx2"/>
              </a:buClr>
              <a:buFont typeface="Arial" pitchFamily="34" charset="0"/>
              <a:buChar char="•"/>
              <a:defRPr sz="2400">
                <a:solidFill>
                  <a:schemeClr val="tx1"/>
                </a:solidFill>
              </a:defRPr>
            </a:lvl1pPr>
            <a:lvl2pPr marL="457200" indent="-228600">
              <a:buClr>
                <a:schemeClr val="tx2"/>
              </a:buClr>
              <a:buFont typeface="Arial" pitchFamily="34" charset="0"/>
              <a:buChar char="•"/>
              <a:defRPr sz="2400">
                <a:solidFill>
                  <a:schemeClr val="tx1"/>
                </a:solidFill>
              </a:defRPr>
            </a:lvl2pPr>
            <a:lvl3pPr marL="712788" indent="-238125">
              <a:buClr>
                <a:schemeClr val="tx2"/>
              </a:buClr>
              <a:buFont typeface="Arial" pitchFamily="34" charset="0"/>
              <a:buChar char="•"/>
              <a:defRPr sz="2400">
                <a:solidFill>
                  <a:schemeClr val="tx1"/>
                </a:solidFill>
              </a:defRPr>
            </a:lvl3pPr>
            <a:lvl4pPr marL="457200" indent="-228600">
              <a:buClr>
                <a:schemeClr val="tx2"/>
              </a:buClr>
              <a:buFont typeface="Arial" pitchFamily="34" charset="0"/>
              <a:buChar char="•"/>
              <a:defRPr sz="2400">
                <a:solidFill>
                  <a:schemeClr val="tx1"/>
                </a:solidFill>
              </a:defRPr>
            </a:lvl4pPr>
            <a:lvl5pPr marL="457200" indent="-228600">
              <a:buClr>
                <a:schemeClr val="tx2"/>
              </a:buClr>
              <a:buFont typeface="Arial" pitchFamily="34" charset="0"/>
              <a:buChar char="•"/>
              <a:defRPr sz="2400">
                <a:solidFill>
                  <a:schemeClr val="tx1"/>
                </a:solidFill>
              </a:defRPr>
            </a:lvl5pPr>
          </a:lstStyle>
          <a:p>
            <a:pPr lvl="0"/>
            <a:r>
              <a:rPr lang="en-US"/>
              <a:t>Edit Master text styles</a:t>
            </a:r>
          </a:p>
        </p:txBody>
      </p:sp>
    </p:spTree>
    <p:extLst>
      <p:ext uri="{BB962C8B-B14F-4D97-AF65-F5344CB8AC3E}">
        <p14:creationId xmlns:p14="http://schemas.microsoft.com/office/powerpoint/2010/main" val="443497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2" name="Title 1"/>
          <p:cNvSpPr>
            <a:spLocks noGrp="1"/>
          </p:cNvSpPr>
          <p:nvPr>
            <p:ph type="ctrTitle"/>
          </p:nvPr>
        </p:nvSpPr>
        <p:spPr>
          <a:xfrm>
            <a:off x="543983" y="395817"/>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577851" y="2082803"/>
            <a:ext cx="11035592" cy="354542"/>
          </a:xfrm>
          <a:prstGeom prst="rect">
            <a:avLst/>
          </a:prstGeom>
        </p:spPr>
        <p:txBody>
          <a:bodyPr lIns="0" tIns="0" rIns="0" bIns="0"/>
          <a:lstStyle>
            <a:lvl1pPr marL="0" indent="0" algn="l">
              <a:lnSpc>
                <a:spcPts val="2600"/>
              </a:lnSpc>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Footer Placeholder 4"/>
          <p:cNvSpPr>
            <a:spLocks noGrp="1"/>
          </p:cNvSpPr>
          <p:nvPr>
            <p:ph type="ftr" sz="quarter" idx="11"/>
          </p:nvPr>
        </p:nvSpPr>
        <p:spPr>
          <a:xfrm>
            <a:off x="556686" y="6419851"/>
            <a:ext cx="5456764" cy="184150"/>
          </a:xfrm>
          <a:prstGeom prst="rect">
            <a:avLst/>
          </a:prstGeom>
        </p:spPr>
        <p:txBody>
          <a:bodyPr lIns="0" tIns="0" rIns="0" bIns="0"/>
          <a:lstStyle>
            <a:lvl1pPr>
              <a:defRPr sz="1000" b="1">
                <a:solidFill>
                  <a:schemeClr val="tx2"/>
                </a:solidFill>
                <a:latin typeface="Arial" pitchFamily="34" charset="0"/>
                <a:cs typeface="Arial" pitchFamily="34" charset="0"/>
              </a:defRPr>
            </a:lvl1pPr>
          </a:lstStyle>
          <a:p>
            <a:r>
              <a:rPr lang="en-GB"/>
              <a:t>Business in the Community | www.bitc.org.uk</a:t>
            </a:r>
            <a:endParaRPr lang="en-GB" dirty="0"/>
          </a:p>
        </p:txBody>
      </p:sp>
      <p:sp>
        <p:nvSpPr>
          <p:cNvPr id="8" name="Text Placeholder 7"/>
          <p:cNvSpPr>
            <a:spLocks noGrp="1"/>
          </p:cNvSpPr>
          <p:nvPr>
            <p:ph type="body" sz="quarter" idx="13"/>
          </p:nvPr>
        </p:nvSpPr>
        <p:spPr>
          <a:xfrm>
            <a:off x="577851" y="2544839"/>
            <a:ext cx="11046883" cy="3623732"/>
          </a:xfrm>
          <a:prstGeom prst="rect">
            <a:avLst/>
          </a:prstGeom>
        </p:spPr>
        <p:txBody>
          <a:bodyPr lIns="0" tIns="0" rIns="0" bIns="0"/>
          <a:lstStyle>
            <a:lvl1pPr marL="0" indent="0">
              <a:lnSpc>
                <a:spcPts val="2400"/>
              </a:lnSpc>
              <a:spcBef>
                <a:spcPts val="0"/>
              </a:spcBef>
              <a:spcAft>
                <a:spcPts val="600"/>
              </a:spcAft>
              <a:buFontTx/>
              <a:buNone/>
              <a:defRPr sz="2000"/>
            </a:lvl1pPr>
            <a:lvl2pPr>
              <a:lnSpc>
                <a:spcPts val="2200"/>
              </a:lnSpc>
              <a:spcBef>
                <a:spcPts val="0"/>
              </a:spcBef>
              <a:spcAft>
                <a:spcPts val="600"/>
              </a:spcAft>
              <a:buFontTx/>
              <a:buNone/>
              <a:defRPr sz="2000"/>
            </a:lvl2pPr>
            <a:lvl3pPr>
              <a:lnSpc>
                <a:spcPts val="2200"/>
              </a:lnSpc>
              <a:spcBef>
                <a:spcPts val="0"/>
              </a:spcBef>
              <a:spcAft>
                <a:spcPts val="600"/>
              </a:spcAft>
              <a:buFontTx/>
              <a:buNone/>
              <a:defRPr sz="2000"/>
            </a:lvl3pPr>
            <a:lvl4pPr>
              <a:lnSpc>
                <a:spcPts val="2200"/>
              </a:lnSpc>
              <a:spcBef>
                <a:spcPts val="0"/>
              </a:spcBef>
              <a:spcAft>
                <a:spcPts val="600"/>
              </a:spcAft>
              <a:buFontTx/>
              <a:buNone/>
              <a:defRPr sz="2000"/>
            </a:lvl4pPr>
            <a:lvl5pPr>
              <a:lnSpc>
                <a:spcPts val="2200"/>
              </a:lnSpc>
              <a:spcBef>
                <a:spcPts val="0"/>
              </a:spcBef>
              <a:spcAft>
                <a:spcPts val="600"/>
              </a:spcAft>
              <a:buFontTx/>
              <a:buNone/>
              <a:defRPr sz="2000"/>
            </a:lvl5pPr>
          </a:lstStyle>
          <a:p>
            <a:pPr lvl="0"/>
            <a:r>
              <a:rPr lang="en-US"/>
              <a:t>Edit Master text styles</a:t>
            </a:r>
          </a:p>
        </p:txBody>
      </p:sp>
    </p:spTree>
    <p:extLst>
      <p:ext uri="{BB962C8B-B14F-4D97-AF65-F5344CB8AC3E}">
        <p14:creationId xmlns:p14="http://schemas.microsoft.com/office/powerpoint/2010/main" val="4434978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text with graph/table">
    <p:spTree>
      <p:nvGrpSpPr>
        <p:cNvPr id="1" name=""/>
        <p:cNvGrpSpPr/>
        <p:nvPr/>
      </p:nvGrpSpPr>
      <p:grpSpPr>
        <a:xfrm>
          <a:off x="0" y="0"/>
          <a:ext cx="0" cy="0"/>
          <a:chOff x="0" y="0"/>
          <a:chExt cx="0" cy="0"/>
        </a:xfrm>
      </p:grpSpPr>
      <p:sp>
        <p:nvSpPr>
          <p:cNvPr id="2" name="Title 1"/>
          <p:cNvSpPr>
            <a:spLocks noGrp="1"/>
          </p:cNvSpPr>
          <p:nvPr>
            <p:ph type="ctrTitle"/>
          </p:nvPr>
        </p:nvSpPr>
        <p:spPr>
          <a:xfrm>
            <a:off x="543983" y="395817"/>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
        <p:nvSpPr>
          <p:cNvPr id="5" name="Footer Placeholder 4"/>
          <p:cNvSpPr>
            <a:spLocks noGrp="1"/>
          </p:cNvSpPr>
          <p:nvPr>
            <p:ph type="ftr" sz="quarter" idx="11"/>
          </p:nvPr>
        </p:nvSpPr>
        <p:spPr>
          <a:xfrm>
            <a:off x="556686" y="6419851"/>
            <a:ext cx="5456764" cy="184150"/>
          </a:xfrm>
          <a:prstGeom prst="rect">
            <a:avLst/>
          </a:prstGeom>
        </p:spPr>
        <p:txBody>
          <a:bodyPr lIns="0" tIns="0" rIns="0" bIns="0"/>
          <a:lstStyle>
            <a:lvl1pPr>
              <a:defRPr sz="1000" b="1">
                <a:solidFill>
                  <a:schemeClr val="tx2"/>
                </a:solidFill>
                <a:latin typeface="Arial" pitchFamily="34" charset="0"/>
                <a:cs typeface="Arial" pitchFamily="34" charset="0"/>
              </a:defRPr>
            </a:lvl1pPr>
          </a:lstStyle>
          <a:p>
            <a:r>
              <a:rPr lang="en-GB"/>
              <a:t>Business in the Community | www.bitc.org.uk</a:t>
            </a:r>
            <a:endParaRPr lang="en-GB" dirty="0"/>
          </a:p>
        </p:txBody>
      </p:sp>
      <p:sp>
        <p:nvSpPr>
          <p:cNvPr id="8" name="Text Placeholder 7"/>
          <p:cNvSpPr>
            <a:spLocks noGrp="1"/>
          </p:cNvSpPr>
          <p:nvPr>
            <p:ph type="body" sz="quarter" idx="13"/>
          </p:nvPr>
        </p:nvSpPr>
        <p:spPr>
          <a:xfrm>
            <a:off x="577851" y="2743201"/>
            <a:ext cx="5435600" cy="3403598"/>
          </a:xfrm>
          <a:prstGeom prst="rect">
            <a:avLst/>
          </a:prstGeom>
        </p:spPr>
        <p:txBody>
          <a:bodyPr lIns="0" tIns="0" rIns="0" bIns="0"/>
          <a:lstStyle>
            <a:lvl1pPr marL="0" indent="0">
              <a:lnSpc>
                <a:spcPts val="2200"/>
              </a:lnSpc>
              <a:spcBef>
                <a:spcPts val="0"/>
              </a:spcBef>
              <a:spcAft>
                <a:spcPts val="600"/>
              </a:spcAft>
              <a:buFontTx/>
              <a:buNone/>
              <a:defRPr sz="1800"/>
            </a:lvl1pPr>
            <a:lvl2pPr>
              <a:lnSpc>
                <a:spcPts val="2200"/>
              </a:lnSpc>
              <a:spcBef>
                <a:spcPts val="0"/>
              </a:spcBef>
              <a:spcAft>
                <a:spcPts val="600"/>
              </a:spcAft>
              <a:buFontTx/>
              <a:buNone/>
              <a:defRPr sz="2000"/>
            </a:lvl2pPr>
            <a:lvl3pPr>
              <a:lnSpc>
                <a:spcPts val="2200"/>
              </a:lnSpc>
              <a:spcBef>
                <a:spcPts val="0"/>
              </a:spcBef>
              <a:spcAft>
                <a:spcPts val="600"/>
              </a:spcAft>
              <a:buFontTx/>
              <a:buNone/>
              <a:defRPr sz="2000"/>
            </a:lvl3pPr>
            <a:lvl4pPr>
              <a:lnSpc>
                <a:spcPts val="2200"/>
              </a:lnSpc>
              <a:spcBef>
                <a:spcPts val="0"/>
              </a:spcBef>
              <a:spcAft>
                <a:spcPts val="600"/>
              </a:spcAft>
              <a:buFontTx/>
              <a:buNone/>
              <a:defRPr sz="2000"/>
            </a:lvl4pPr>
            <a:lvl5pPr>
              <a:lnSpc>
                <a:spcPts val="2200"/>
              </a:lnSpc>
              <a:spcBef>
                <a:spcPts val="0"/>
              </a:spcBef>
              <a:spcAft>
                <a:spcPts val="600"/>
              </a:spcAft>
              <a:buFontTx/>
              <a:buNone/>
              <a:defRPr sz="2000"/>
            </a:lvl5pPr>
          </a:lstStyle>
          <a:p>
            <a:pPr lvl="0"/>
            <a:r>
              <a:rPr lang="en-US"/>
              <a:t>Edit Master text styles</a:t>
            </a:r>
          </a:p>
        </p:txBody>
      </p:sp>
      <p:sp>
        <p:nvSpPr>
          <p:cNvPr id="9" name="Text Placeholder 8"/>
          <p:cNvSpPr>
            <a:spLocks noGrp="1"/>
          </p:cNvSpPr>
          <p:nvPr>
            <p:ph type="body" sz="quarter" idx="14"/>
          </p:nvPr>
        </p:nvSpPr>
        <p:spPr>
          <a:xfrm>
            <a:off x="577851" y="2092065"/>
            <a:ext cx="5435600" cy="558002"/>
          </a:xfrm>
          <a:prstGeom prst="rect">
            <a:avLst/>
          </a:prstGeom>
        </p:spPr>
        <p:txBody>
          <a:bodyPr lIns="0" tIns="0" rIns="0" bIns="0"/>
          <a:lstStyle>
            <a:lvl1pPr marL="0" indent="0">
              <a:lnSpc>
                <a:spcPts val="2000"/>
              </a:lnSpc>
              <a:spcBef>
                <a:spcPts val="0"/>
              </a:spcBef>
              <a:spcAft>
                <a:spcPts val="600"/>
              </a:spcAft>
              <a:buFontTx/>
              <a:buNone/>
              <a:defRPr sz="1800" b="1"/>
            </a:lvl1pPr>
          </a:lstStyle>
          <a:p>
            <a:pPr lvl="0"/>
            <a:r>
              <a:rPr lang="en-US"/>
              <a:t>Edit Master text styles</a:t>
            </a:r>
          </a:p>
        </p:txBody>
      </p:sp>
    </p:spTree>
    <p:extLst>
      <p:ext uri="{BB962C8B-B14F-4D97-AF65-F5344CB8AC3E}">
        <p14:creationId xmlns:p14="http://schemas.microsoft.com/office/powerpoint/2010/main" val="44349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7"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42550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er text with graph/table">
    <p:spTree>
      <p:nvGrpSpPr>
        <p:cNvPr id="1" name=""/>
        <p:cNvGrpSpPr/>
        <p:nvPr/>
      </p:nvGrpSpPr>
      <p:grpSpPr>
        <a:xfrm>
          <a:off x="0" y="0"/>
          <a:ext cx="0" cy="0"/>
          <a:chOff x="0" y="0"/>
          <a:chExt cx="0" cy="0"/>
        </a:xfrm>
      </p:grpSpPr>
      <p:sp>
        <p:nvSpPr>
          <p:cNvPr id="2" name="Title 1"/>
          <p:cNvSpPr>
            <a:spLocks noGrp="1"/>
          </p:cNvSpPr>
          <p:nvPr>
            <p:ph type="ctrTitle"/>
          </p:nvPr>
        </p:nvSpPr>
        <p:spPr>
          <a:xfrm>
            <a:off x="543983" y="395817"/>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
        <p:nvSpPr>
          <p:cNvPr id="5" name="Footer Placeholder 4"/>
          <p:cNvSpPr>
            <a:spLocks noGrp="1"/>
          </p:cNvSpPr>
          <p:nvPr>
            <p:ph type="ftr" sz="quarter" idx="11"/>
          </p:nvPr>
        </p:nvSpPr>
        <p:spPr>
          <a:xfrm>
            <a:off x="556686" y="6419851"/>
            <a:ext cx="5456764" cy="184150"/>
          </a:xfrm>
          <a:prstGeom prst="rect">
            <a:avLst/>
          </a:prstGeom>
        </p:spPr>
        <p:txBody>
          <a:bodyPr lIns="0" tIns="0" rIns="0" bIns="0"/>
          <a:lstStyle>
            <a:lvl1pPr>
              <a:defRPr sz="1000" b="1">
                <a:solidFill>
                  <a:schemeClr val="tx2"/>
                </a:solidFill>
                <a:latin typeface="Arial" pitchFamily="34" charset="0"/>
                <a:cs typeface="Arial" pitchFamily="34" charset="0"/>
              </a:defRPr>
            </a:lvl1pPr>
          </a:lstStyle>
          <a:p>
            <a:r>
              <a:rPr lang="en-GB"/>
              <a:t>Business in the Community | www.bitc.org.uk</a:t>
            </a:r>
            <a:endParaRPr lang="en-GB" dirty="0"/>
          </a:p>
        </p:txBody>
      </p:sp>
      <p:sp>
        <p:nvSpPr>
          <p:cNvPr id="8" name="Text Placeholder 7"/>
          <p:cNvSpPr>
            <a:spLocks noGrp="1"/>
          </p:cNvSpPr>
          <p:nvPr>
            <p:ph type="body" sz="quarter" idx="13"/>
          </p:nvPr>
        </p:nvSpPr>
        <p:spPr>
          <a:xfrm>
            <a:off x="577851" y="2743201"/>
            <a:ext cx="3556000" cy="3403598"/>
          </a:xfrm>
          <a:prstGeom prst="rect">
            <a:avLst/>
          </a:prstGeom>
        </p:spPr>
        <p:txBody>
          <a:bodyPr lIns="0" tIns="0" rIns="0" bIns="0"/>
          <a:lstStyle>
            <a:lvl1pPr marL="0" indent="0">
              <a:lnSpc>
                <a:spcPts val="1700"/>
              </a:lnSpc>
              <a:spcBef>
                <a:spcPts val="0"/>
              </a:spcBef>
              <a:spcAft>
                <a:spcPts val="600"/>
              </a:spcAft>
              <a:buFontTx/>
              <a:buNone/>
              <a:defRPr sz="1400"/>
            </a:lvl1pPr>
            <a:lvl2pPr>
              <a:lnSpc>
                <a:spcPts val="2200"/>
              </a:lnSpc>
              <a:spcBef>
                <a:spcPts val="0"/>
              </a:spcBef>
              <a:spcAft>
                <a:spcPts val="600"/>
              </a:spcAft>
              <a:buFontTx/>
              <a:buNone/>
              <a:defRPr sz="2000"/>
            </a:lvl2pPr>
            <a:lvl3pPr>
              <a:lnSpc>
                <a:spcPts val="2200"/>
              </a:lnSpc>
              <a:spcBef>
                <a:spcPts val="0"/>
              </a:spcBef>
              <a:spcAft>
                <a:spcPts val="600"/>
              </a:spcAft>
              <a:buFontTx/>
              <a:buNone/>
              <a:defRPr sz="2000"/>
            </a:lvl3pPr>
            <a:lvl4pPr>
              <a:lnSpc>
                <a:spcPts val="2200"/>
              </a:lnSpc>
              <a:spcBef>
                <a:spcPts val="0"/>
              </a:spcBef>
              <a:spcAft>
                <a:spcPts val="600"/>
              </a:spcAft>
              <a:buFontTx/>
              <a:buNone/>
              <a:defRPr sz="2000"/>
            </a:lvl4pPr>
            <a:lvl5pPr>
              <a:lnSpc>
                <a:spcPts val="2200"/>
              </a:lnSpc>
              <a:spcBef>
                <a:spcPts val="0"/>
              </a:spcBef>
              <a:spcAft>
                <a:spcPts val="600"/>
              </a:spcAft>
              <a:buFontTx/>
              <a:buNone/>
              <a:defRPr sz="2000"/>
            </a:lvl5pPr>
          </a:lstStyle>
          <a:p>
            <a:pPr lvl="0"/>
            <a:r>
              <a:rPr lang="en-US"/>
              <a:t>Edit Master text styles</a:t>
            </a:r>
          </a:p>
        </p:txBody>
      </p:sp>
      <p:sp>
        <p:nvSpPr>
          <p:cNvPr id="9" name="Text Placeholder 8"/>
          <p:cNvSpPr>
            <a:spLocks noGrp="1"/>
          </p:cNvSpPr>
          <p:nvPr>
            <p:ph type="body" sz="quarter" idx="14"/>
          </p:nvPr>
        </p:nvSpPr>
        <p:spPr>
          <a:xfrm>
            <a:off x="577851" y="2092065"/>
            <a:ext cx="3556000" cy="558002"/>
          </a:xfrm>
          <a:prstGeom prst="rect">
            <a:avLst/>
          </a:prstGeom>
        </p:spPr>
        <p:txBody>
          <a:bodyPr lIns="0" tIns="0" rIns="0" bIns="0"/>
          <a:lstStyle>
            <a:lvl1pPr marL="0" indent="0">
              <a:lnSpc>
                <a:spcPts val="1700"/>
              </a:lnSpc>
              <a:spcBef>
                <a:spcPts val="0"/>
              </a:spcBef>
              <a:spcAft>
                <a:spcPts val="600"/>
              </a:spcAft>
              <a:buFontTx/>
              <a:buNone/>
              <a:defRPr sz="1400" b="1"/>
            </a:lvl1pPr>
          </a:lstStyle>
          <a:p>
            <a:pPr lvl="0"/>
            <a:r>
              <a:rPr lang="en-US"/>
              <a:t>Edit Master text styles</a:t>
            </a:r>
          </a:p>
        </p:txBody>
      </p:sp>
    </p:spTree>
    <p:extLst>
      <p:ext uri="{BB962C8B-B14F-4D97-AF65-F5344CB8AC3E}">
        <p14:creationId xmlns:p14="http://schemas.microsoft.com/office/powerpoint/2010/main" val="443497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sub+ large graph/table">
    <p:spTree>
      <p:nvGrpSpPr>
        <p:cNvPr id="1" name=""/>
        <p:cNvGrpSpPr/>
        <p:nvPr/>
      </p:nvGrpSpPr>
      <p:grpSpPr>
        <a:xfrm>
          <a:off x="0" y="0"/>
          <a:ext cx="0" cy="0"/>
          <a:chOff x="0" y="0"/>
          <a:chExt cx="0" cy="0"/>
        </a:xfrm>
      </p:grpSpPr>
      <p:sp>
        <p:nvSpPr>
          <p:cNvPr id="2" name="Title 1"/>
          <p:cNvSpPr>
            <a:spLocks noGrp="1"/>
          </p:cNvSpPr>
          <p:nvPr>
            <p:ph type="ctrTitle"/>
          </p:nvPr>
        </p:nvSpPr>
        <p:spPr>
          <a:xfrm>
            <a:off x="543983" y="395817"/>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
        <p:nvSpPr>
          <p:cNvPr id="5" name="Footer Placeholder 4"/>
          <p:cNvSpPr>
            <a:spLocks noGrp="1"/>
          </p:cNvSpPr>
          <p:nvPr>
            <p:ph type="ftr" sz="quarter" idx="11"/>
          </p:nvPr>
        </p:nvSpPr>
        <p:spPr>
          <a:xfrm>
            <a:off x="556686" y="6419851"/>
            <a:ext cx="5456764" cy="184150"/>
          </a:xfrm>
          <a:prstGeom prst="rect">
            <a:avLst/>
          </a:prstGeom>
        </p:spPr>
        <p:txBody>
          <a:bodyPr lIns="0" tIns="0" rIns="0" bIns="0"/>
          <a:lstStyle>
            <a:lvl1pPr>
              <a:defRPr sz="1000" b="1">
                <a:solidFill>
                  <a:schemeClr val="tx2"/>
                </a:solidFill>
                <a:latin typeface="Arial" pitchFamily="34" charset="0"/>
                <a:cs typeface="Arial" pitchFamily="34" charset="0"/>
              </a:defRPr>
            </a:lvl1pPr>
          </a:lstStyle>
          <a:p>
            <a:r>
              <a:rPr lang="en-GB"/>
              <a:t>Business in the Community | www.bitc.org.uk</a:t>
            </a:r>
            <a:endParaRPr lang="en-GB" dirty="0"/>
          </a:p>
        </p:txBody>
      </p:sp>
      <p:sp>
        <p:nvSpPr>
          <p:cNvPr id="9" name="Text Placeholder 8"/>
          <p:cNvSpPr>
            <a:spLocks noGrp="1"/>
          </p:cNvSpPr>
          <p:nvPr>
            <p:ph type="body" sz="quarter" idx="14"/>
          </p:nvPr>
        </p:nvSpPr>
        <p:spPr>
          <a:xfrm>
            <a:off x="577851" y="2092065"/>
            <a:ext cx="11046883" cy="558002"/>
          </a:xfrm>
          <a:prstGeom prst="rect">
            <a:avLst/>
          </a:prstGeom>
        </p:spPr>
        <p:txBody>
          <a:bodyPr lIns="0" tIns="0" rIns="0" bIns="0"/>
          <a:lstStyle>
            <a:lvl1pPr marL="0" indent="0">
              <a:lnSpc>
                <a:spcPts val="2000"/>
              </a:lnSpc>
              <a:spcBef>
                <a:spcPts val="0"/>
              </a:spcBef>
              <a:spcAft>
                <a:spcPts val="600"/>
              </a:spcAft>
              <a:buFontTx/>
              <a:buNone/>
              <a:defRPr sz="1800" b="1"/>
            </a:lvl1pPr>
          </a:lstStyle>
          <a:p>
            <a:pPr lvl="0"/>
            <a:r>
              <a:rPr lang="en-US"/>
              <a:t>Edit Master text styles</a:t>
            </a:r>
          </a:p>
        </p:txBody>
      </p:sp>
    </p:spTree>
    <p:extLst>
      <p:ext uri="{BB962C8B-B14F-4D97-AF65-F5344CB8AC3E}">
        <p14:creationId xmlns:p14="http://schemas.microsoft.com/office/powerpoint/2010/main" val="443497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6686" y="6419851"/>
            <a:ext cx="5456764" cy="184150"/>
          </a:xfrm>
          <a:prstGeom prst="rect">
            <a:avLst/>
          </a:prstGeom>
        </p:spPr>
        <p:txBody>
          <a:bodyPr lIns="0" tIns="0" rIns="0" bIns="0"/>
          <a:lstStyle>
            <a:lvl1pPr>
              <a:defRPr sz="1000" b="1">
                <a:solidFill>
                  <a:schemeClr val="tx2"/>
                </a:solidFill>
                <a:latin typeface="Arial" pitchFamily="34" charset="0"/>
                <a:cs typeface="Arial" pitchFamily="34" charset="0"/>
              </a:defRPr>
            </a:lvl1pPr>
          </a:lstStyle>
          <a:p>
            <a:r>
              <a:rPr lang="en-GB"/>
              <a:t>Business in the Community | www.bitc.org.uk</a:t>
            </a:r>
            <a:endParaRPr lang="en-GB" dirty="0"/>
          </a:p>
        </p:txBody>
      </p:sp>
    </p:spTree>
    <p:extLst>
      <p:ext uri="{BB962C8B-B14F-4D97-AF65-F5344CB8AC3E}">
        <p14:creationId xmlns:p14="http://schemas.microsoft.com/office/powerpoint/2010/main" val="443497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00" y="439400"/>
            <a:ext cx="11607800" cy="794375"/>
          </a:xfrm>
          <a:prstGeom prst="rect">
            <a:avLst/>
          </a:prstGeom>
        </p:spPr>
      </p:pic>
      <p:sp>
        <p:nvSpPr>
          <p:cNvPr id="3" name="Footer Placeholder 4"/>
          <p:cNvSpPr>
            <a:spLocks noGrp="1"/>
          </p:cNvSpPr>
          <p:nvPr>
            <p:ph type="ftr" sz="quarter" idx="11"/>
          </p:nvPr>
        </p:nvSpPr>
        <p:spPr>
          <a:xfrm>
            <a:off x="556686" y="6419851"/>
            <a:ext cx="5456764" cy="184150"/>
          </a:xfrm>
          <a:prstGeom prst="rect">
            <a:avLst/>
          </a:prstGeom>
        </p:spPr>
        <p:txBody>
          <a:bodyPr lIns="0" tIns="0" rIns="0" bIns="0"/>
          <a:lstStyle>
            <a:lvl1pPr>
              <a:defRPr sz="1000" b="1">
                <a:solidFill>
                  <a:schemeClr val="bg1"/>
                </a:solidFill>
                <a:latin typeface="Arial" pitchFamily="34" charset="0"/>
                <a:cs typeface="Arial" pitchFamily="34" charset="0"/>
              </a:defRPr>
            </a:lvl1pPr>
          </a:lstStyle>
          <a:p>
            <a:r>
              <a:rPr lang="en-GB" dirty="0"/>
              <a:t>Business in the Community | www.bitc.org.uk</a:t>
            </a:r>
          </a:p>
        </p:txBody>
      </p:sp>
    </p:spTree>
    <p:extLst>
      <p:ext uri="{BB962C8B-B14F-4D97-AF65-F5344CB8AC3E}">
        <p14:creationId xmlns:p14="http://schemas.microsoft.com/office/powerpoint/2010/main" val="443497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w/ address">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00" y="439400"/>
            <a:ext cx="11607800" cy="794375"/>
          </a:xfrm>
          <a:prstGeom prst="rect">
            <a:avLst/>
          </a:prstGeom>
        </p:spPr>
      </p:pic>
      <p:sp>
        <p:nvSpPr>
          <p:cNvPr id="3" name="Footer Placeholder 4"/>
          <p:cNvSpPr txBox="1">
            <a:spLocks/>
          </p:cNvSpPr>
          <p:nvPr userDrawn="1"/>
        </p:nvSpPr>
        <p:spPr>
          <a:xfrm>
            <a:off x="584200" y="5583218"/>
            <a:ext cx="9200851" cy="855885"/>
          </a:xfrm>
          <a:prstGeom prst="rect">
            <a:avLst/>
          </a:prstGeom>
        </p:spPr>
        <p:txBody>
          <a:bodyPr lIns="0" tIns="0" rIns="0" bIns="0"/>
          <a:lstStyle>
            <a:lvl1pPr>
              <a:defRPr sz="1000" b="1">
                <a:solidFill>
                  <a:schemeClr val="bg1"/>
                </a:solidFill>
                <a:latin typeface="Arial" pitchFamily="34" charset="0"/>
                <a:cs typeface="Arial" pitchFamily="34" charset="0"/>
              </a:defRPr>
            </a:lvl1pPr>
          </a:lstStyle>
          <a:p>
            <a:r>
              <a:rPr lang="en-GB" sz="1100" b="1" kern="1200" dirty="0">
                <a:solidFill>
                  <a:schemeClr val="bg1"/>
                </a:solidFill>
                <a:effectLst/>
                <a:latin typeface="Arial" pitchFamily="34" charset="0"/>
                <a:ea typeface="+mn-ea"/>
                <a:cs typeface="Arial" pitchFamily="34" charset="0"/>
              </a:rPr>
              <a:t>Business</a:t>
            </a:r>
            <a:r>
              <a:rPr lang="en-GB" sz="1100" b="1" kern="1200" baseline="0" dirty="0">
                <a:solidFill>
                  <a:schemeClr val="bg1"/>
                </a:solidFill>
                <a:effectLst/>
                <a:latin typeface="Arial" pitchFamily="34" charset="0"/>
                <a:ea typeface="+mn-ea"/>
                <a:cs typeface="Arial" pitchFamily="34" charset="0"/>
              </a:rPr>
              <a:t> in the Community</a:t>
            </a:r>
          </a:p>
          <a:p>
            <a:endParaRPr lang="en-GB" sz="1000" b="0" kern="1200" dirty="0">
              <a:solidFill>
                <a:schemeClr val="bg1"/>
              </a:solidFill>
              <a:effectLst/>
              <a:latin typeface="Arial" pitchFamily="34" charset="0"/>
              <a:ea typeface="+mn-ea"/>
              <a:cs typeface="Arial" pitchFamily="34" charset="0"/>
            </a:endParaRPr>
          </a:p>
          <a:p>
            <a:r>
              <a:rPr lang="en-GB" sz="900" b="0" kern="1200" dirty="0">
                <a:solidFill>
                  <a:schemeClr val="bg1"/>
                </a:solidFill>
                <a:effectLst/>
                <a:latin typeface="Arial" pitchFamily="34" charset="0"/>
                <a:ea typeface="+mn-ea"/>
                <a:cs typeface="Arial" pitchFamily="34" charset="0"/>
              </a:rPr>
              <a:t>137 Shepherdess Walk London N1 7RQ  I  T: +44 (0)20 7566 8650  I  www.bitc.org.uk  |  @BITC</a:t>
            </a:r>
          </a:p>
          <a:p>
            <a:r>
              <a:rPr lang="en-GB" sz="900" b="0" kern="1200" dirty="0">
                <a:solidFill>
                  <a:schemeClr val="bg1"/>
                </a:solidFill>
                <a:effectLst/>
                <a:latin typeface="Arial" pitchFamily="34" charset="0"/>
                <a:ea typeface="+mn-ea"/>
                <a:cs typeface="Arial" pitchFamily="34" charset="0"/>
              </a:rPr>
              <a:t>President HRH The Prince of Wales  I  Chairman Antony Jenkins  I  Chief Executive Amanda Mackenzie OBE</a:t>
            </a:r>
          </a:p>
          <a:p>
            <a:r>
              <a:rPr lang="en-GB" sz="900" b="0" kern="1200" dirty="0">
                <a:solidFill>
                  <a:schemeClr val="bg1"/>
                </a:solidFill>
                <a:effectLst/>
                <a:latin typeface="Arial" pitchFamily="34" charset="0"/>
                <a:ea typeface="+mn-ea"/>
                <a:cs typeface="Arial" pitchFamily="34" charset="0"/>
              </a:rPr>
              <a:t>Business in the Community is a registered charity in England and Wales (297716) and Scotland (SC046226). Company limited by guarantee No 1619253. </a:t>
            </a:r>
            <a:endParaRPr lang="en-GB" sz="1050" b="0" dirty="0"/>
          </a:p>
        </p:txBody>
      </p:sp>
    </p:spTree>
    <p:extLst>
      <p:ext uri="{BB962C8B-B14F-4D97-AF65-F5344CB8AC3E}">
        <p14:creationId xmlns:p14="http://schemas.microsoft.com/office/powerpoint/2010/main" val="1246850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1 line) and Content">
    <p:spTree>
      <p:nvGrpSpPr>
        <p:cNvPr id="1" name=""/>
        <p:cNvGrpSpPr/>
        <p:nvPr/>
      </p:nvGrpSpPr>
      <p:grpSpPr>
        <a:xfrm>
          <a:off x="0" y="0"/>
          <a:ext cx="0" cy="0"/>
          <a:chOff x="0" y="0"/>
          <a:chExt cx="0" cy="0"/>
        </a:xfrm>
      </p:grpSpPr>
      <p:pic>
        <p:nvPicPr>
          <p:cNvPr id="4" name="Picture 8" descr="PHE_3268_SML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668" y="333375"/>
            <a:ext cx="168063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4000" y="1368000"/>
            <a:ext cx="10704000" cy="648072"/>
          </a:xfrm>
        </p:spPr>
        <p:txBody>
          <a:bodyPr anchor="t" anchorCtr="0"/>
          <a:lstStyle>
            <a:lvl1pPr>
              <a:defRPr sz="4000" baseline="0">
                <a:solidFill>
                  <a:schemeClr val="tx2"/>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744000" y="2088001"/>
            <a:ext cx="10704000" cy="4064455"/>
          </a:xfrm>
        </p:spPr>
        <p:txBody>
          <a:bodyPr/>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2BA9B854-A2E2-4E8E-856E-6DFBC6C3531A}" type="slidenum">
              <a:rPr lang="en-US" altLang="en-US">
                <a:solidFill>
                  <a:prstClr val="white"/>
                </a:solidFill>
              </a:rPr>
              <a:pPr>
                <a:defRPr/>
              </a:pPr>
              <a:t>‹#›</a:t>
            </a:fld>
            <a:endParaRPr lang="en-US" altLang="en-US">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mn-lt"/>
              </a:defRPr>
            </a:lvl1pPr>
          </a:lstStyle>
          <a:p>
            <a:pPr>
              <a:defRPr/>
            </a:pPr>
            <a:endParaRPr lang="en-US">
              <a:solidFill>
                <a:prstClr val="white"/>
              </a:solidFill>
            </a:endParaRPr>
          </a:p>
        </p:txBody>
      </p:sp>
    </p:spTree>
    <p:extLst>
      <p:ext uri="{BB962C8B-B14F-4D97-AF65-F5344CB8AC3E}">
        <p14:creationId xmlns:p14="http://schemas.microsoft.com/office/powerpoint/2010/main" val="289422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1" cy="6858001"/>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7"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46212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382"/>
          <a:stretch/>
        </p:blipFill>
        <p:spPr>
          <a:xfrm>
            <a:off x="0" y="-28135"/>
            <a:ext cx="12210758" cy="690723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7"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257084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7"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322591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6503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11"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344624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9316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7"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193417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1"/>
          <a:stretch/>
        </p:blipFill>
        <p:spPr>
          <a:xfrm>
            <a:off x="-28135" y="-1"/>
            <a:ext cx="12220135" cy="686503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7"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372574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962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80" y="481181"/>
            <a:ext cx="11614150" cy="794809"/>
          </a:xfrm>
          <a:prstGeom prst="rect">
            <a:avLst/>
          </a:prstGeom>
        </p:spPr>
      </p:pic>
      <p:sp>
        <p:nvSpPr>
          <p:cNvPr id="10" name="Title 1"/>
          <p:cNvSpPr>
            <a:spLocks noGrp="1"/>
          </p:cNvSpPr>
          <p:nvPr>
            <p:ph type="ctrTitle"/>
          </p:nvPr>
        </p:nvSpPr>
        <p:spPr>
          <a:xfrm>
            <a:off x="566561" y="1962932"/>
            <a:ext cx="11035592" cy="400051"/>
          </a:xfrm>
          <a:prstGeom prst="rect">
            <a:avLst/>
          </a:prstGeom>
        </p:spPr>
        <p:txBody>
          <a:bodyPr lIns="0" tIns="0" rIns="0" bIns="0"/>
          <a:lstStyle>
            <a:lvl1pPr>
              <a:lnSpc>
                <a:spcPts val="3000"/>
              </a:lnSpc>
              <a:defRPr sz="2800" b="1">
                <a:solidFill>
                  <a:schemeClr val="tx2"/>
                </a:solidFill>
              </a:defRPr>
            </a:lvl1pPr>
          </a:lstStyle>
          <a:p>
            <a:r>
              <a:rPr lang="en-US"/>
              <a:t>Click to edit Master title style</a:t>
            </a:r>
            <a:endParaRPr lang="en-GB" dirty="0"/>
          </a:p>
        </p:txBody>
      </p:sp>
      <p:sp>
        <p:nvSpPr>
          <p:cNvPr id="11" name="Rectangle 10"/>
          <p:cNvSpPr/>
          <p:nvPr userDrawn="1"/>
        </p:nvSpPr>
        <p:spPr>
          <a:xfrm>
            <a:off x="7950263" y="6232277"/>
            <a:ext cx="4000373" cy="253916"/>
          </a:xfrm>
          <a:prstGeom prst="rect">
            <a:avLst/>
          </a:prstGeom>
        </p:spPr>
        <p:txBody>
          <a:bodyPr wrap="square">
            <a:spAutoFit/>
          </a:bodyPr>
          <a:lstStyle/>
          <a:p>
            <a:r>
              <a:rPr lang="en-GB" sz="1050" dirty="0">
                <a:solidFill>
                  <a:schemeClr val="accent4"/>
                </a:solidFill>
              </a:rPr>
              <a:t>Marisol </a:t>
            </a:r>
            <a:r>
              <a:rPr lang="en-GB" sz="1050" dirty="0" err="1">
                <a:solidFill>
                  <a:schemeClr val="accent4"/>
                </a:solidFill>
              </a:rPr>
              <a:t>Grandon</a:t>
            </a:r>
            <a:r>
              <a:rPr lang="en-GB" sz="1050" dirty="0">
                <a:solidFill>
                  <a:schemeClr val="accent4"/>
                </a:solidFill>
              </a:rPr>
              <a:t>/Department for International Development</a:t>
            </a:r>
          </a:p>
        </p:txBody>
      </p:sp>
    </p:spTree>
    <p:extLst>
      <p:ext uri="{BB962C8B-B14F-4D97-AF65-F5344CB8AC3E}">
        <p14:creationId xmlns:p14="http://schemas.microsoft.com/office/powerpoint/2010/main" val="35993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495851"/>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 id="2147483666" r:id="rId13"/>
    <p:sldLayoutId id="2147483686" r:id="rId14"/>
    <p:sldLayoutId id="2147483685" r:id="rId15"/>
    <p:sldLayoutId id="2147483672" r:id="rId16"/>
    <p:sldLayoutId id="2147483665" r:id="rId17"/>
    <p:sldLayoutId id="2147483667" r:id="rId18"/>
    <p:sldLayoutId id="2147483669" r:id="rId19"/>
    <p:sldLayoutId id="2147483671" r:id="rId20"/>
    <p:sldLayoutId id="2147483670" r:id="rId21"/>
    <p:sldLayoutId id="2147483668" r:id="rId22"/>
    <p:sldLayoutId id="2147483673" r:id="rId23"/>
    <p:sldLayoutId id="2147483687" r:id="rId24"/>
    <p:sldLayoutId id="2147483688" r:id="rId25"/>
  </p:sldLayoutIdLst>
  <p:hf sldNum="0" hdr="0" dt="0"/>
  <p:txStyles>
    <p:titleStyle>
      <a:lvl1pPr algn="l"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315" y="2947670"/>
            <a:ext cx="11035592" cy="1677083"/>
          </a:xfrm>
        </p:spPr>
        <p:txBody>
          <a:bodyPr/>
          <a:lstStyle/>
          <a:p>
            <a:pPr algn="ctr"/>
            <a:r>
              <a:rPr lang="en-GB" sz="3600" dirty="0">
                <a:solidFill>
                  <a:srgbClr val="EC008C"/>
                </a:solidFill>
              </a:rPr>
              <a:t>BITC/PHE Toolkit Suite for Employers</a:t>
            </a:r>
            <a:br>
              <a:rPr lang="en-GB" sz="3600" dirty="0">
                <a:solidFill>
                  <a:srgbClr val="EC008C"/>
                </a:solidFill>
              </a:rPr>
            </a:br>
            <a:r>
              <a:rPr lang="en-US" dirty="0"/>
              <a:t>ln Thornburrow</a:t>
            </a:r>
            <a:br>
              <a:rPr lang="en-GB" dirty="0">
                <a:solidFill>
                  <a:srgbClr val="646363"/>
                </a:solidFill>
              </a:rPr>
            </a:br>
            <a:r>
              <a:rPr lang="en-GB" dirty="0">
                <a:solidFill>
                  <a:srgbClr val="646363"/>
                </a:solidFill>
              </a:rPr>
              <a:t>Louise Aston, Wellbeing Director</a:t>
            </a:r>
            <a:br>
              <a:rPr lang="en-GB" dirty="0">
                <a:solidFill>
                  <a:srgbClr val="EC008C"/>
                </a:solidFill>
              </a:rPr>
            </a:br>
            <a:br>
              <a:rPr lang="en-GB" dirty="0">
                <a:solidFill>
                  <a:srgbClr val="EC008C"/>
                </a:solidFill>
              </a:rPr>
            </a:br>
            <a:br>
              <a:rPr lang="en-GB" dirty="0">
                <a:solidFill>
                  <a:srgbClr val="EC008C"/>
                </a:solidFill>
              </a:rPr>
            </a:br>
            <a:br>
              <a:rPr lang="en-GB" dirty="0">
                <a:solidFill>
                  <a:srgbClr val="EC008C"/>
                </a:solidFill>
              </a:rPr>
            </a:br>
            <a:r>
              <a:rPr lang="en-GB" b="0" dirty="0"/>
              <a:t>In association with Supported by</a:t>
            </a:r>
            <a:br>
              <a:rPr lang="en-GB" dirty="0">
                <a:solidFill>
                  <a:srgbClr val="EC008C"/>
                </a:solidFill>
              </a:rPr>
            </a:br>
            <a:br>
              <a:rPr lang="en-GB" dirty="0">
                <a:solidFill>
                  <a:srgbClr val="EC008C"/>
                </a:solidFill>
              </a:rPr>
            </a:br>
            <a:br>
              <a:rPr lang="en-GB" dirty="0">
                <a:solidFill>
                  <a:srgbClr val="EC008C"/>
                </a:solidFill>
              </a:rPr>
            </a:br>
            <a:br>
              <a:rPr lang="en-GB" sz="2000" dirty="0">
                <a:solidFill>
                  <a:srgbClr val="EC008C"/>
                </a:solidFill>
              </a:rPr>
            </a:br>
            <a:br>
              <a:rPr lang="en-GB" sz="2000" dirty="0">
                <a:solidFill>
                  <a:srgbClr val="EC008C"/>
                </a:solidFill>
              </a:rPr>
            </a:br>
            <a:br>
              <a:rPr lang="en-GB" sz="2000" dirty="0">
                <a:solidFill>
                  <a:srgbClr val="EC008C"/>
                </a:solidFill>
              </a:rPr>
            </a:br>
            <a:br>
              <a:rPr lang="en-GB" sz="2000" dirty="0">
                <a:solidFill>
                  <a:srgbClr val="EC008C"/>
                </a:solidFill>
              </a:rPr>
            </a:br>
            <a:endParaRPr lang="en-GB" dirty="0">
              <a:solidFill>
                <a:srgbClr val="EC008C"/>
              </a:solidFill>
            </a:endParaRPr>
          </a:p>
        </p:txBody>
      </p:sp>
      <p:pic>
        <p:nvPicPr>
          <p:cNvPr id="4" name="Picture 3">
            <a:extLst>
              <a:ext uri="{FF2B5EF4-FFF2-40B4-BE49-F238E27FC236}">
                <a16:creationId xmlns:a16="http://schemas.microsoft.com/office/drawing/2014/main" id="{7235022A-F8D1-4DAF-ACB1-65554A91B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907" y="5511526"/>
            <a:ext cx="1524000" cy="942975"/>
          </a:xfrm>
          <a:prstGeom prst="rect">
            <a:avLst/>
          </a:prstGeom>
        </p:spPr>
      </p:pic>
    </p:spTree>
    <p:extLst>
      <p:ext uri="{BB962C8B-B14F-4D97-AF65-F5344CB8AC3E}">
        <p14:creationId xmlns:p14="http://schemas.microsoft.com/office/powerpoint/2010/main" val="86877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3E41-F015-4125-B76F-DBD6D99D0729}"/>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BAC5EA39-BFF1-463C-AF7E-439C62DAC75A}"/>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1BF179B1-018C-43FB-B6E0-751F780C3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077" y="105508"/>
            <a:ext cx="9425845" cy="6620675"/>
          </a:xfrm>
          <a:prstGeom prst="rect">
            <a:avLst/>
          </a:prstGeom>
        </p:spPr>
      </p:pic>
    </p:spTree>
    <p:extLst>
      <p:ext uri="{BB962C8B-B14F-4D97-AF65-F5344CB8AC3E}">
        <p14:creationId xmlns:p14="http://schemas.microsoft.com/office/powerpoint/2010/main" val="154356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9C2E-CF4F-4837-9C82-D01DE1534F42}"/>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0F9734DF-F2ED-4170-AC06-509DFA2B9998}"/>
              </a:ext>
            </a:extLst>
          </p:cNvPr>
          <p:cNvSpPr>
            <a:spLocks noGrp="1"/>
          </p:cNvSpPr>
          <p:nvPr>
            <p:ph type="body" sz="quarter" idx="13"/>
          </p:nvPr>
        </p:nvSpPr>
        <p:spPr/>
        <p:txBody>
          <a:bodyPr/>
          <a:lstStyle/>
          <a:p>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07541CFC-0684-4050-9556-0593BB1746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3831"/>
            <a:ext cx="9312655" cy="6582483"/>
          </a:xfrm>
          <a:prstGeom prst="rect">
            <a:avLst/>
          </a:prstGeom>
        </p:spPr>
      </p:pic>
    </p:spTree>
    <p:extLst>
      <p:ext uri="{BB962C8B-B14F-4D97-AF65-F5344CB8AC3E}">
        <p14:creationId xmlns:p14="http://schemas.microsoft.com/office/powerpoint/2010/main" val="285292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7115"/>
          <a:stretch/>
        </p:blipFill>
        <p:spPr>
          <a:xfrm>
            <a:off x="592655" y="-17585"/>
            <a:ext cx="11006690" cy="7236594"/>
          </a:xfrm>
          <a:prstGeom prst="rect">
            <a:avLst/>
          </a:prstGeom>
        </p:spPr>
      </p:pic>
    </p:spTree>
    <p:extLst>
      <p:ext uri="{BB962C8B-B14F-4D97-AF65-F5344CB8AC3E}">
        <p14:creationId xmlns:p14="http://schemas.microsoft.com/office/powerpoint/2010/main" val="187990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E8AB4-3BC8-492D-968C-7E8CF8DF3BD2}"/>
              </a:ext>
            </a:extLst>
          </p:cNvPr>
          <p:cNvPicPr>
            <a:picLocks noChangeAspect="1"/>
          </p:cNvPicPr>
          <p:nvPr/>
        </p:nvPicPr>
        <p:blipFill>
          <a:blip r:embed="rId3"/>
          <a:stretch>
            <a:fillRect/>
          </a:stretch>
        </p:blipFill>
        <p:spPr>
          <a:xfrm>
            <a:off x="0" y="0"/>
            <a:ext cx="12192000" cy="6859266"/>
          </a:xfrm>
          <a:prstGeom prst="rect">
            <a:avLst/>
          </a:prstGeom>
        </p:spPr>
      </p:pic>
      <p:sp>
        <p:nvSpPr>
          <p:cNvPr id="2" name="Title 1">
            <a:extLst>
              <a:ext uri="{FF2B5EF4-FFF2-40B4-BE49-F238E27FC236}">
                <a16:creationId xmlns:a16="http://schemas.microsoft.com/office/drawing/2014/main" id="{0893B5BC-8056-4E9B-99FC-52A41237763B}"/>
              </a:ext>
            </a:extLst>
          </p:cNvPr>
          <p:cNvSpPr>
            <a:spLocks noGrp="1"/>
          </p:cNvSpPr>
          <p:nvPr>
            <p:ph type="ctrTitle"/>
          </p:nvPr>
        </p:nvSpPr>
        <p:spPr>
          <a:xfrm>
            <a:off x="556686" y="3743324"/>
            <a:ext cx="11035592" cy="400051"/>
          </a:xfrm>
        </p:spPr>
        <p:txBody>
          <a:bodyPr/>
          <a:lstStyle/>
          <a:p>
            <a:r>
              <a:rPr lang="en-US" sz="4800" dirty="0">
                <a:solidFill>
                  <a:schemeClr val="bg1"/>
                </a:solidFill>
              </a:rPr>
              <a:t>Resources </a:t>
            </a:r>
            <a:br>
              <a:rPr lang="en-US" sz="4800" dirty="0">
                <a:solidFill>
                  <a:schemeClr val="bg1"/>
                </a:solidFill>
              </a:rPr>
            </a:br>
            <a:br>
              <a:rPr lang="en-US" sz="4800" dirty="0">
                <a:solidFill>
                  <a:schemeClr val="bg1"/>
                </a:solidFill>
              </a:rPr>
            </a:br>
            <a:r>
              <a:rPr lang="en-US" sz="4800" dirty="0">
                <a:solidFill>
                  <a:schemeClr val="bg1"/>
                </a:solidFill>
              </a:rPr>
              <a:t>for employers</a:t>
            </a:r>
          </a:p>
        </p:txBody>
      </p:sp>
      <p:sp>
        <p:nvSpPr>
          <p:cNvPr id="3" name="Footer Placeholder 2">
            <a:extLst>
              <a:ext uri="{FF2B5EF4-FFF2-40B4-BE49-F238E27FC236}">
                <a16:creationId xmlns:a16="http://schemas.microsoft.com/office/drawing/2014/main" id="{A788C03E-3811-412C-B8F1-A6237907D602}"/>
              </a:ext>
            </a:extLst>
          </p:cNvPr>
          <p:cNvSpPr>
            <a:spLocks noGrp="1"/>
          </p:cNvSpPr>
          <p:nvPr>
            <p:ph type="ftr" sz="quarter" idx="11"/>
          </p:nvPr>
        </p:nvSpPr>
        <p:spPr/>
        <p:txBody>
          <a:bodyPr/>
          <a:lstStyle/>
          <a:p>
            <a:r>
              <a:rPr lang="en-GB"/>
              <a:t>Business in the Community | www.bitc.org.uk</a:t>
            </a:r>
            <a:endParaRPr lang="en-GB" dirty="0"/>
          </a:p>
        </p:txBody>
      </p:sp>
    </p:spTree>
    <p:extLst>
      <p:ext uri="{BB962C8B-B14F-4D97-AF65-F5344CB8AC3E}">
        <p14:creationId xmlns:p14="http://schemas.microsoft.com/office/powerpoint/2010/main" val="397584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DE4B-2A40-4444-BCBF-863B61376222}"/>
              </a:ext>
            </a:extLst>
          </p:cNvPr>
          <p:cNvSpPr>
            <a:spLocks noGrp="1"/>
          </p:cNvSpPr>
          <p:nvPr>
            <p:ph type="ctrTitle"/>
          </p:nvPr>
        </p:nvSpPr>
        <p:spPr/>
        <p:txBody>
          <a:bodyPr/>
          <a:lstStyle/>
          <a:p>
            <a:r>
              <a:rPr lang="en-US" dirty="0"/>
              <a:t>Toolkit self-assessment tool </a:t>
            </a:r>
          </a:p>
        </p:txBody>
      </p:sp>
      <p:sp>
        <p:nvSpPr>
          <p:cNvPr id="3" name="Footer Placeholder 2">
            <a:extLst>
              <a:ext uri="{FF2B5EF4-FFF2-40B4-BE49-F238E27FC236}">
                <a16:creationId xmlns:a16="http://schemas.microsoft.com/office/drawing/2014/main" id="{0644C981-15E9-46B0-A558-470D62DD0863}"/>
              </a:ext>
            </a:extLst>
          </p:cNvPr>
          <p:cNvSpPr>
            <a:spLocks noGrp="1"/>
          </p:cNvSpPr>
          <p:nvPr>
            <p:ph type="ftr" sz="quarter" idx="11"/>
          </p:nvPr>
        </p:nvSpPr>
        <p:spPr/>
        <p:txBody>
          <a:bodyPr/>
          <a:lstStyle/>
          <a:p>
            <a:r>
              <a:rPr lang="en-GB"/>
              <a:t>Business in the Community | www.bitc.org.uk</a:t>
            </a:r>
            <a:endParaRPr lang="en-GB" dirty="0"/>
          </a:p>
        </p:txBody>
      </p:sp>
      <p:sp>
        <p:nvSpPr>
          <p:cNvPr id="4" name="Text Placeholder 3">
            <a:extLst>
              <a:ext uri="{FF2B5EF4-FFF2-40B4-BE49-F238E27FC236}">
                <a16:creationId xmlns:a16="http://schemas.microsoft.com/office/drawing/2014/main" id="{20A134FE-1CE5-41A7-80B4-ABC2307AD95E}"/>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F4F04BED-7148-4C12-9F0A-9C484DE82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827" y="911875"/>
            <a:ext cx="9430345" cy="5928576"/>
          </a:xfrm>
          <a:prstGeom prst="rect">
            <a:avLst/>
          </a:prstGeom>
        </p:spPr>
      </p:pic>
    </p:spTree>
    <p:extLst>
      <p:ext uri="{BB962C8B-B14F-4D97-AF65-F5344CB8AC3E}">
        <p14:creationId xmlns:p14="http://schemas.microsoft.com/office/powerpoint/2010/main" val="23319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6F63-9A16-1B47-BB4E-CA2D32E579BB}"/>
              </a:ext>
            </a:extLst>
          </p:cNvPr>
          <p:cNvSpPr>
            <a:spLocks noGrp="1"/>
          </p:cNvSpPr>
          <p:nvPr>
            <p:ph type="ctrTitle"/>
          </p:nvPr>
        </p:nvSpPr>
        <p:spPr/>
        <p:txBody>
          <a:bodyPr/>
          <a:lstStyle/>
          <a:p>
            <a:r>
              <a:rPr lang="en-US" dirty="0"/>
              <a:t>Total downloads to date – 28,549</a:t>
            </a:r>
          </a:p>
        </p:txBody>
      </p:sp>
      <p:graphicFrame>
        <p:nvGraphicFramePr>
          <p:cNvPr id="7" name="Table 6">
            <a:extLst>
              <a:ext uri="{FF2B5EF4-FFF2-40B4-BE49-F238E27FC236}">
                <a16:creationId xmlns:a16="http://schemas.microsoft.com/office/drawing/2014/main" id="{6F878002-CF68-8745-B960-7A28C48114B8}"/>
              </a:ext>
            </a:extLst>
          </p:cNvPr>
          <p:cNvGraphicFramePr>
            <a:graphicFrameLocks noGrp="1"/>
          </p:cNvGraphicFramePr>
          <p:nvPr>
            <p:extLst>
              <p:ext uri="{D42A27DB-BD31-4B8C-83A1-F6EECF244321}">
                <p14:modId xmlns:p14="http://schemas.microsoft.com/office/powerpoint/2010/main" val="1036799555"/>
              </p:ext>
            </p:extLst>
          </p:nvPr>
        </p:nvGraphicFramePr>
        <p:xfrm>
          <a:off x="556686" y="1181005"/>
          <a:ext cx="11267451" cy="5440512"/>
        </p:xfrm>
        <a:graphic>
          <a:graphicData uri="http://schemas.openxmlformats.org/drawingml/2006/table">
            <a:tbl>
              <a:tblPr firstRow="1" bandRow="1">
                <a:tableStyleId>{5C22544A-7EE6-4342-B048-85BDC9FD1C3A}</a:tableStyleId>
              </a:tblPr>
              <a:tblGrid>
                <a:gridCol w="3755817">
                  <a:extLst>
                    <a:ext uri="{9D8B030D-6E8A-4147-A177-3AD203B41FA5}">
                      <a16:colId xmlns:a16="http://schemas.microsoft.com/office/drawing/2014/main" val="20000"/>
                    </a:ext>
                  </a:extLst>
                </a:gridCol>
                <a:gridCol w="3755817">
                  <a:extLst>
                    <a:ext uri="{9D8B030D-6E8A-4147-A177-3AD203B41FA5}">
                      <a16:colId xmlns:a16="http://schemas.microsoft.com/office/drawing/2014/main" val="20001"/>
                    </a:ext>
                  </a:extLst>
                </a:gridCol>
                <a:gridCol w="3755817">
                  <a:extLst>
                    <a:ext uri="{9D8B030D-6E8A-4147-A177-3AD203B41FA5}">
                      <a16:colId xmlns:a16="http://schemas.microsoft.com/office/drawing/2014/main" val="20002"/>
                    </a:ext>
                  </a:extLst>
                </a:gridCol>
              </a:tblGrid>
              <a:tr h="777216">
                <a:tc>
                  <a:txBody>
                    <a:bodyPr/>
                    <a:lstStyle/>
                    <a:p>
                      <a:r>
                        <a:rPr lang="en-US" sz="1400" b="1" i="0" dirty="0">
                          <a:solidFill>
                            <a:schemeClr val="bg1"/>
                          </a:solidFill>
                          <a:latin typeface="Arial"/>
                          <a:cs typeface="Arial"/>
                        </a:rPr>
                        <a:t>Toolkit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007E"/>
                    </a:solidFill>
                  </a:tcPr>
                </a:tc>
                <a:tc>
                  <a:txBody>
                    <a:bodyPr/>
                    <a:lstStyle/>
                    <a:p>
                      <a:r>
                        <a:rPr lang="en-US" sz="1400" b="1" i="0" dirty="0">
                          <a:solidFill>
                            <a:schemeClr val="bg1"/>
                          </a:solidFill>
                          <a:latin typeface="+mn-lt"/>
                          <a:cs typeface="Arial"/>
                        </a:rPr>
                        <a:t>Launch Date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007E"/>
                    </a:solidFill>
                  </a:tcPr>
                </a:tc>
                <a:tc>
                  <a:txBody>
                    <a:bodyPr/>
                    <a:lstStyle/>
                    <a:p>
                      <a:r>
                        <a:rPr lang="en-US" sz="1400" b="1" i="0" dirty="0">
                          <a:solidFill>
                            <a:schemeClr val="bg1"/>
                          </a:solidFill>
                          <a:latin typeface="Arial"/>
                          <a:cs typeface="Arial"/>
                        </a:rPr>
                        <a:t>Number of times downloaded 9As of May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007E"/>
                    </a:solidFill>
                  </a:tcPr>
                </a:tc>
                <a:extLst>
                  <a:ext uri="{0D108BD9-81ED-4DB2-BD59-A6C34878D82A}">
                    <a16:rowId xmlns:a16="http://schemas.microsoft.com/office/drawing/2014/main" val="10000"/>
                  </a:ext>
                </a:extLst>
              </a:tr>
              <a:tr h="777216">
                <a:tc>
                  <a:txBody>
                    <a:bodyPr/>
                    <a:lstStyle/>
                    <a:p>
                      <a:r>
                        <a:rPr lang="en-US" sz="1400" b="1" i="0" dirty="0">
                          <a:solidFill>
                            <a:srgbClr val="474847"/>
                          </a:solidFill>
                          <a:latin typeface="Arial"/>
                          <a:cs typeface="Arial"/>
                        </a:rPr>
                        <a:t>Mental Health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6007E">
                        <a:alpha val="9804"/>
                      </a:srgbClr>
                    </a:solidFill>
                  </a:tcPr>
                </a:tc>
                <a:tc>
                  <a:txBody>
                    <a:bodyPr/>
                    <a:lstStyle/>
                    <a:p>
                      <a:r>
                        <a:rPr lang="en-US" sz="1400" b="0" i="0" dirty="0">
                          <a:solidFill>
                            <a:srgbClr val="474847"/>
                          </a:solidFill>
                          <a:latin typeface="Arial"/>
                          <a:cs typeface="Arial"/>
                        </a:rPr>
                        <a:t>May ‘16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6007E">
                        <a:alpha val="9804"/>
                      </a:srgbClr>
                    </a:solidFill>
                  </a:tcPr>
                </a:tc>
                <a:tc>
                  <a:txBody>
                    <a:bodyPr/>
                    <a:lstStyle/>
                    <a:p>
                      <a:r>
                        <a:rPr lang="en-US" sz="1400" b="0" i="0" dirty="0">
                          <a:solidFill>
                            <a:srgbClr val="474847"/>
                          </a:solidFill>
                          <a:latin typeface="Arial"/>
                          <a:cs typeface="Arial"/>
                        </a:rPr>
                        <a:t>13,648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6007E">
                        <a:alpha val="9804"/>
                      </a:srgbClr>
                    </a:solidFill>
                  </a:tcPr>
                </a:tc>
                <a:extLst>
                  <a:ext uri="{0D108BD9-81ED-4DB2-BD59-A6C34878D82A}">
                    <a16:rowId xmlns:a16="http://schemas.microsoft.com/office/drawing/2014/main" val="10001"/>
                  </a:ext>
                </a:extLst>
              </a:tr>
              <a:tr h="777216">
                <a:tc>
                  <a:txBody>
                    <a:bodyPr/>
                    <a:lstStyle/>
                    <a:p>
                      <a:r>
                        <a:rPr lang="en-US" sz="1400" b="1" i="0" dirty="0">
                          <a:solidFill>
                            <a:srgbClr val="474847"/>
                          </a:solidFill>
                          <a:latin typeface="Arial"/>
                          <a:cs typeface="Arial"/>
                        </a:rPr>
                        <a:t>Suicide Prevention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EE">
                        <a:alpha val="5000"/>
                      </a:srgbClr>
                    </a:solidFill>
                  </a:tcPr>
                </a:tc>
                <a:tc>
                  <a:txBody>
                    <a:bodyPr/>
                    <a:lstStyle/>
                    <a:p>
                      <a:r>
                        <a:rPr lang="en-US" sz="1400" b="0" i="0" dirty="0">
                          <a:solidFill>
                            <a:srgbClr val="474847"/>
                          </a:solidFill>
                          <a:latin typeface="Arial"/>
                          <a:cs typeface="Arial"/>
                        </a:rPr>
                        <a:t>March ‘17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EE">
                        <a:alpha val="5000"/>
                      </a:srgbClr>
                    </a:solidFill>
                  </a:tcPr>
                </a:tc>
                <a:tc>
                  <a:txBody>
                    <a:bodyPr/>
                    <a:lstStyle/>
                    <a:p>
                      <a:r>
                        <a:rPr lang="en-US" sz="1400" b="0" i="0" dirty="0">
                          <a:solidFill>
                            <a:srgbClr val="474847"/>
                          </a:solidFill>
                          <a:latin typeface="Arial"/>
                          <a:cs typeface="Arial"/>
                        </a:rPr>
                        <a:t>4,088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EE">
                        <a:alpha val="5000"/>
                      </a:srgbClr>
                    </a:solidFill>
                  </a:tcPr>
                </a:tc>
                <a:extLst>
                  <a:ext uri="{0D108BD9-81ED-4DB2-BD59-A6C34878D82A}">
                    <a16:rowId xmlns:a16="http://schemas.microsoft.com/office/drawing/2014/main" val="10002"/>
                  </a:ext>
                </a:extLst>
              </a:tr>
              <a:tr h="777216">
                <a:tc>
                  <a:txBody>
                    <a:bodyPr/>
                    <a:lstStyle/>
                    <a:p>
                      <a:r>
                        <a:rPr lang="en-US" sz="1400" b="1" i="0" dirty="0">
                          <a:solidFill>
                            <a:srgbClr val="474847"/>
                          </a:solidFill>
                          <a:latin typeface="Arial"/>
                          <a:cs typeface="Arial"/>
                        </a:rPr>
                        <a:t>MSK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007E">
                        <a:alpha val="10000"/>
                      </a:srgbClr>
                    </a:solidFill>
                  </a:tcPr>
                </a:tc>
                <a:tc>
                  <a:txBody>
                    <a:bodyPr/>
                    <a:lstStyle/>
                    <a:p>
                      <a:r>
                        <a:rPr lang="en-US" sz="1400" b="0" i="0" dirty="0">
                          <a:solidFill>
                            <a:srgbClr val="474847"/>
                          </a:solidFill>
                          <a:latin typeface="Arial"/>
                          <a:cs typeface="Arial"/>
                        </a:rPr>
                        <a:t>March ‘17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007E">
                        <a:alpha val="10000"/>
                      </a:srgbClr>
                    </a:solidFill>
                  </a:tcPr>
                </a:tc>
                <a:tc>
                  <a:txBody>
                    <a:bodyPr/>
                    <a:lstStyle/>
                    <a:p>
                      <a:r>
                        <a:rPr lang="en-US" sz="1400" b="0" i="0" dirty="0">
                          <a:solidFill>
                            <a:srgbClr val="474847"/>
                          </a:solidFill>
                          <a:latin typeface="Arial"/>
                          <a:cs typeface="Arial"/>
                        </a:rPr>
                        <a:t>3,700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007E">
                        <a:alpha val="10000"/>
                      </a:srgbClr>
                    </a:solidFill>
                  </a:tcPr>
                </a:tc>
                <a:extLst>
                  <a:ext uri="{0D108BD9-81ED-4DB2-BD59-A6C34878D82A}">
                    <a16:rowId xmlns:a16="http://schemas.microsoft.com/office/drawing/2014/main" val="10003"/>
                  </a:ext>
                </a:extLst>
              </a:tr>
              <a:tr h="777216">
                <a:tc>
                  <a:txBody>
                    <a:bodyPr/>
                    <a:lstStyle/>
                    <a:p>
                      <a:r>
                        <a:rPr lang="en-US" sz="1400" b="1" i="0" dirty="0">
                          <a:solidFill>
                            <a:srgbClr val="474847"/>
                          </a:solidFill>
                          <a:latin typeface="Arial"/>
                          <a:cs typeface="Arial"/>
                        </a:rPr>
                        <a:t>Suicide </a:t>
                      </a:r>
                      <a:r>
                        <a:rPr lang="en-US" sz="1400" b="1" i="0" dirty="0" err="1">
                          <a:solidFill>
                            <a:srgbClr val="474847"/>
                          </a:solidFill>
                          <a:latin typeface="Arial"/>
                          <a:cs typeface="Arial"/>
                        </a:rPr>
                        <a:t>Postvention</a:t>
                      </a:r>
                      <a:endParaRPr lang="en-US" sz="1400" b="1" i="0" dirty="0">
                        <a:solidFill>
                          <a:srgbClr val="474847"/>
                        </a:solidFill>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EE">
                        <a:alpha val="9804"/>
                      </a:srgbClr>
                    </a:solidFill>
                  </a:tcPr>
                </a:tc>
                <a:tc>
                  <a:txBody>
                    <a:bodyPr/>
                    <a:lstStyle/>
                    <a:p>
                      <a:r>
                        <a:rPr lang="en-US" sz="1400" b="0" i="0" dirty="0">
                          <a:solidFill>
                            <a:srgbClr val="474847"/>
                          </a:solidFill>
                          <a:latin typeface="Arial"/>
                          <a:cs typeface="Arial"/>
                        </a:rPr>
                        <a:t>March ‘17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EE">
                        <a:alpha val="9804"/>
                      </a:srgbClr>
                    </a:solidFill>
                  </a:tcPr>
                </a:tc>
                <a:tc>
                  <a:txBody>
                    <a:bodyPr/>
                    <a:lstStyle/>
                    <a:p>
                      <a:r>
                        <a:rPr lang="en-US" sz="1400" b="0" i="0" dirty="0">
                          <a:solidFill>
                            <a:srgbClr val="474847"/>
                          </a:solidFill>
                          <a:latin typeface="Arial"/>
                          <a:cs typeface="Arial"/>
                        </a:rPr>
                        <a:t>2,234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EE">
                        <a:alpha val="9804"/>
                      </a:srgbClr>
                    </a:solidFill>
                  </a:tcPr>
                </a:tc>
                <a:extLst>
                  <a:ext uri="{0D108BD9-81ED-4DB2-BD59-A6C34878D82A}">
                    <a16:rowId xmlns:a16="http://schemas.microsoft.com/office/drawing/2014/main" val="10004"/>
                  </a:ext>
                </a:extLst>
              </a:tr>
              <a:tr h="777216">
                <a:tc>
                  <a:txBody>
                    <a:bodyPr/>
                    <a:lstStyle/>
                    <a:p>
                      <a:r>
                        <a:rPr lang="en-US" sz="1400" b="1" i="0" dirty="0">
                          <a:solidFill>
                            <a:srgbClr val="474847"/>
                          </a:solidFill>
                          <a:latin typeface="Arial"/>
                          <a:cs typeface="Arial"/>
                        </a:rPr>
                        <a:t>Sleep and Recovery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007E">
                        <a:alpha val="9804"/>
                      </a:srgbClr>
                    </a:solidFill>
                  </a:tcPr>
                </a:tc>
                <a:tc>
                  <a:txBody>
                    <a:bodyPr/>
                    <a:lstStyle/>
                    <a:p>
                      <a:r>
                        <a:rPr lang="en-US" sz="1400" b="0" i="0" dirty="0">
                          <a:solidFill>
                            <a:srgbClr val="474847"/>
                          </a:solidFill>
                          <a:latin typeface="Arial"/>
                          <a:cs typeface="Arial"/>
                        </a:rPr>
                        <a:t>Jan ‘18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007E">
                        <a:alpha val="9804"/>
                      </a:srgbClr>
                    </a:solidFill>
                  </a:tcPr>
                </a:tc>
                <a:tc>
                  <a:txBody>
                    <a:bodyPr/>
                    <a:lstStyle/>
                    <a:p>
                      <a:r>
                        <a:rPr lang="en-US" sz="1400" b="0" i="0" dirty="0">
                          <a:solidFill>
                            <a:srgbClr val="474847"/>
                          </a:solidFill>
                          <a:latin typeface="Arial"/>
                          <a:cs typeface="Arial"/>
                        </a:rPr>
                        <a:t>4,446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007E">
                        <a:alpha val="9804"/>
                      </a:srgbClr>
                    </a:solidFill>
                  </a:tcPr>
                </a:tc>
                <a:extLst>
                  <a:ext uri="{0D108BD9-81ED-4DB2-BD59-A6C34878D82A}">
                    <a16:rowId xmlns:a16="http://schemas.microsoft.com/office/drawing/2014/main" val="269022622"/>
                  </a:ext>
                </a:extLst>
              </a:tr>
              <a:tr h="777216">
                <a:tc>
                  <a:txBody>
                    <a:bodyPr/>
                    <a:lstStyle/>
                    <a:p>
                      <a:r>
                        <a:rPr lang="en-US" sz="1400" b="1" i="0" dirty="0">
                          <a:solidFill>
                            <a:srgbClr val="474847"/>
                          </a:solidFill>
                          <a:latin typeface="Arial"/>
                          <a:cs typeface="Arial"/>
                        </a:rPr>
                        <a:t>Physical activity and healthy eating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EE">
                        <a:alpha val="9804"/>
                      </a:srgbClr>
                    </a:solidFill>
                  </a:tcPr>
                </a:tc>
                <a:tc>
                  <a:txBody>
                    <a:bodyPr/>
                    <a:lstStyle/>
                    <a:p>
                      <a:r>
                        <a:rPr lang="en-US" sz="1400" b="0" i="0" dirty="0">
                          <a:solidFill>
                            <a:srgbClr val="474847"/>
                          </a:solidFill>
                          <a:latin typeface="Arial"/>
                          <a:cs typeface="Arial"/>
                        </a:rPr>
                        <a:t>Feb ‘18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EE">
                        <a:alpha val="9804"/>
                      </a:srgbClr>
                    </a:solidFill>
                  </a:tcPr>
                </a:tc>
                <a:tc>
                  <a:txBody>
                    <a:bodyPr/>
                    <a:lstStyle/>
                    <a:p>
                      <a:r>
                        <a:rPr lang="en-US" sz="1400" b="0" i="0" dirty="0">
                          <a:solidFill>
                            <a:srgbClr val="474847"/>
                          </a:solidFill>
                          <a:latin typeface="Arial"/>
                          <a:cs typeface="Arial"/>
                        </a:rPr>
                        <a:t>433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EE">
                        <a:alpha val="9804"/>
                      </a:srgbClr>
                    </a:solidFill>
                  </a:tcPr>
                </a:tc>
                <a:extLst>
                  <a:ext uri="{0D108BD9-81ED-4DB2-BD59-A6C34878D82A}">
                    <a16:rowId xmlns:a16="http://schemas.microsoft.com/office/drawing/2014/main" val="2018240458"/>
                  </a:ext>
                </a:extLst>
              </a:tr>
            </a:tbl>
          </a:graphicData>
        </a:graphic>
      </p:graphicFrame>
    </p:spTree>
    <p:extLst>
      <p:ext uri="{BB962C8B-B14F-4D97-AF65-F5344CB8AC3E}">
        <p14:creationId xmlns:p14="http://schemas.microsoft.com/office/powerpoint/2010/main" val="2905340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712" y="188640"/>
            <a:ext cx="8028000" cy="648072"/>
          </a:xfrm>
        </p:spPr>
        <p:txBody>
          <a:bodyPr/>
          <a:lstStyle/>
          <a:p>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2951652"/>
              </p:ext>
            </p:extLst>
          </p:nvPr>
        </p:nvGraphicFramePr>
        <p:xfrm>
          <a:off x="2128345" y="1005840"/>
          <a:ext cx="8450317" cy="5852160"/>
        </p:xfrm>
        <a:graphic>
          <a:graphicData uri="http://schemas.openxmlformats.org/drawingml/2006/table">
            <a:tbl>
              <a:tblPr firstRow="1" bandRow="1">
                <a:tableStyleId>{5C22544A-7EE6-4342-B048-85BDC9FD1C3A}</a:tableStyleId>
              </a:tblPr>
              <a:tblGrid>
                <a:gridCol w="1278199">
                  <a:extLst>
                    <a:ext uri="{9D8B030D-6E8A-4147-A177-3AD203B41FA5}">
                      <a16:colId xmlns:a16="http://schemas.microsoft.com/office/drawing/2014/main" val="20000"/>
                    </a:ext>
                  </a:extLst>
                </a:gridCol>
                <a:gridCol w="1515811">
                  <a:extLst>
                    <a:ext uri="{9D8B030D-6E8A-4147-A177-3AD203B41FA5}">
                      <a16:colId xmlns:a16="http://schemas.microsoft.com/office/drawing/2014/main" val="20001"/>
                    </a:ext>
                  </a:extLst>
                </a:gridCol>
                <a:gridCol w="5656307">
                  <a:extLst>
                    <a:ext uri="{9D8B030D-6E8A-4147-A177-3AD203B41FA5}">
                      <a16:colId xmlns:a16="http://schemas.microsoft.com/office/drawing/2014/main" val="20002"/>
                    </a:ext>
                  </a:extLst>
                </a:gridCol>
              </a:tblGrid>
              <a:tr h="360611">
                <a:tc>
                  <a:txBody>
                    <a:bodyPr/>
                    <a:lstStyle/>
                    <a:p>
                      <a:r>
                        <a:rPr lang="en-GB" dirty="0"/>
                        <a:t>Survey</a:t>
                      </a:r>
                    </a:p>
                  </a:txBody>
                  <a:tcPr/>
                </a:tc>
                <a:tc>
                  <a:txBody>
                    <a:bodyPr/>
                    <a:lstStyle/>
                    <a:p>
                      <a:r>
                        <a:rPr lang="en-GB" dirty="0"/>
                        <a:t>Sample</a:t>
                      </a:r>
                    </a:p>
                  </a:txBody>
                  <a:tcPr/>
                </a:tc>
                <a:tc>
                  <a:txBody>
                    <a:bodyPr/>
                    <a:lstStyle/>
                    <a:p>
                      <a:r>
                        <a:rPr lang="en-GB" dirty="0"/>
                        <a:t>Main finding</a:t>
                      </a:r>
                    </a:p>
                  </a:txBody>
                  <a:tcPr/>
                </a:tc>
                <a:extLst>
                  <a:ext uri="{0D108BD9-81ED-4DB2-BD59-A6C34878D82A}">
                    <a16:rowId xmlns:a16="http://schemas.microsoft.com/office/drawing/2014/main" val="10000"/>
                  </a:ext>
                </a:extLst>
              </a:tr>
              <a:tr h="300509">
                <a:tc>
                  <a:txBody>
                    <a:bodyPr/>
                    <a:lstStyle/>
                    <a:p>
                      <a:endParaRPr lang="en-GB" sz="1400" b="1" dirty="0">
                        <a:latin typeface="+mn-lt"/>
                      </a:endParaRPr>
                    </a:p>
                  </a:txBody>
                  <a:tcPr/>
                </a:tc>
                <a:tc>
                  <a:txBody>
                    <a:bodyPr/>
                    <a:lstStyle/>
                    <a:p>
                      <a:endParaRPr lang="en-GB" sz="1400" dirty="0">
                        <a:latin typeface="+mn-lt"/>
                      </a:endParaRPr>
                    </a:p>
                  </a:txBody>
                  <a:tcPr/>
                </a:tc>
                <a:tc>
                  <a:txBody>
                    <a:bodyPr/>
                    <a:lstStyle/>
                    <a:p>
                      <a:endParaRPr lang="en-GB" sz="1400" dirty="0">
                        <a:latin typeface="+mn-lt"/>
                      </a:endParaRPr>
                    </a:p>
                  </a:txBody>
                  <a:tcPr/>
                </a:tc>
                <a:extLst>
                  <a:ext uri="{0D108BD9-81ED-4DB2-BD59-A6C34878D82A}">
                    <a16:rowId xmlns:a16="http://schemas.microsoft.com/office/drawing/2014/main" val="10001"/>
                  </a:ext>
                </a:extLst>
              </a:tr>
              <a:tr h="2554329">
                <a:tc>
                  <a:txBody>
                    <a:bodyPr/>
                    <a:lstStyle/>
                    <a:p>
                      <a:pPr marL="0" algn="l" defTabSz="914400" rtl="0" eaLnBrk="1" latinLnBrk="0" hangingPunct="1"/>
                      <a:r>
                        <a:rPr lang="en-GB" sz="1800" kern="1200" dirty="0">
                          <a:solidFill>
                            <a:srgbClr val="040404"/>
                          </a:solidFill>
                          <a:latin typeface="+mn-lt"/>
                          <a:ea typeface="+mn-ea"/>
                          <a:cs typeface="+mn-cs"/>
                        </a:rPr>
                        <a:t>PHE BITC Toolkits for Employers – HR decision makers </a:t>
                      </a:r>
                      <a:endParaRPr lang="en-GB" sz="1800" b="1" kern="1200" dirty="0">
                        <a:solidFill>
                          <a:srgbClr val="040404"/>
                        </a:solidFill>
                        <a:latin typeface="+mn-lt"/>
                        <a:ea typeface="+mn-ea"/>
                        <a:cs typeface="+mn-cs"/>
                      </a:endParaRPr>
                    </a:p>
                  </a:txBody>
                  <a:tcPr/>
                </a:tc>
                <a:tc>
                  <a:txBody>
                    <a:bodyPr/>
                    <a:lstStyle/>
                    <a:p>
                      <a:pPr marL="0" algn="l" defTabSz="914400" rtl="0" eaLnBrk="1" latinLnBrk="0" hangingPunct="1"/>
                      <a:r>
                        <a:rPr lang="en-GB" sz="1800" kern="1200" dirty="0">
                          <a:solidFill>
                            <a:srgbClr val="040404"/>
                          </a:solidFill>
                          <a:latin typeface="+mn-lt"/>
                          <a:ea typeface="+mn-ea"/>
                          <a:cs typeface="+mn-cs"/>
                        </a:rPr>
                        <a:t>500 HR decision makers in private sector businesses with 10 or more employees</a:t>
                      </a:r>
                    </a:p>
                  </a:txBody>
                  <a:tcPr/>
                </a:tc>
                <a:tc>
                  <a:txBody>
                    <a:bodyPr/>
                    <a:lstStyle/>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sz="1800" b="0" i="0" u="none" strike="noStrike" kern="1200" cap="none" spc="0" normalizeH="0" baseline="0" dirty="0">
                          <a:ln>
                            <a:noFill/>
                          </a:ln>
                          <a:solidFill>
                            <a:srgbClr val="040404"/>
                          </a:solidFill>
                          <a:effectLst/>
                          <a:uLnTx/>
                          <a:uFillTx/>
                          <a:latin typeface="+mn-lt"/>
                          <a:ea typeface="+mn-ea"/>
                          <a:cs typeface="+mn-cs"/>
                        </a:rPr>
                        <a:t>26% of HR decision makers surveyed had heard of the PHE BITC Toolkits for Employers</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sz="1800" b="0" i="0" u="none" strike="noStrike" kern="1200" cap="none" spc="0" normalizeH="0" baseline="0" dirty="0">
                          <a:ln>
                            <a:noFill/>
                          </a:ln>
                          <a:solidFill>
                            <a:srgbClr val="040404"/>
                          </a:solidFill>
                          <a:effectLst/>
                          <a:uLnTx/>
                          <a:uFillTx/>
                          <a:latin typeface="+mn-lt"/>
                          <a:ea typeface="+mn-ea"/>
                          <a:cs typeface="+mn-cs"/>
                        </a:rPr>
                        <a:t>Of those who had heard of the toolkits, 72% of HR decision makers rated the quality of the toolkits as “fairly good” or “very good”.</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sz="1800" b="0" i="0" u="none" strike="noStrike" kern="1200" cap="none" spc="0" normalizeH="0" baseline="0" dirty="0">
                          <a:ln>
                            <a:noFill/>
                          </a:ln>
                          <a:solidFill>
                            <a:srgbClr val="040404"/>
                          </a:solidFill>
                          <a:effectLst/>
                          <a:uLnTx/>
                          <a:uFillTx/>
                          <a:latin typeface="+mn-lt"/>
                          <a:ea typeface="+mn-ea"/>
                          <a:cs typeface="+mn-cs"/>
                        </a:rPr>
                        <a:t>73% of HR decision makers would recommend the toolkits to other employers.</a:t>
                      </a:r>
                    </a:p>
                    <a:p>
                      <a:endParaRPr lang="en-GB" sz="1800" dirty="0">
                        <a:solidFill>
                          <a:srgbClr val="040404"/>
                        </a:solidFill>
                        <a:latin typeface="+mn-lt"/>
                      </a:endParaRPr>
                    </a:p>
                  </a:txBody>
                  <a:tcPr/>
                </a:tc>
                <a:extLst>
                  <a:ext uri="{0D108BD9-81ED-4DB2-BD59-A6C34878D82A}">
                    <a16:rowId xmlns:a16="http://schemas.microsoft.com/office/drawing/2014/main" val="10002"/>
                  </a:ext>
                </a:extLst>
              </a:tr>
              <a:tr h="2554329">
                <a:tc>
                  <a:txBody>
                    <a:bodyPr/>
                    <a:lstStyle/>
                    <a:p>
                      <a:r>
                        <a:rPr lang="en-GB" sz="1800" kern="1200" dirty="0">
                          <a:solidFill>
                            <a:srgbClr val="040404"/>
                          </a:solidFill>
                          <a:latin typeface="+mn-lt"/>
                          <a:ea typeface="+mn-ea"/>
                          <a:cs typeface="+mn-cs"/>
                        </a:rPr>
                        <a:t>PHE BITC Toolkits for Employers – decision </a:t>
                      </a:r>
                      <a:r>
                        <a:rPr lang="en-GB" sz="1800" dirty="0">
                          <a:solidFill>
                            <a:srgbClr val="040404"/>
                          </a:solidFill>
                          <a:latin typeface="+mn-lt"/>
                        </a:rPr>
                        <a:t>makers </a:t>
                      </a:r>
                    </a:p>
                    <a:p>
                      <a:endParaRPr lang="en-GB" sz="1800" b="1" dirty="0">
                        <a:solidFill>
                          <a:srgbClr val="040404"/>
                        </a:solidFill>
                        <a:latin typeface="+mn-lt"/>
                      </a:endParaRPr>
                    </a:p>
                  </a:txBody>
                  <a:tcPr/>
                </a:tc>
                <a:tc>
                  <a:txBody>
                    <a:bodyPr/>
                    <a:lstStyle/>
                    <a:p>
                      <a:pPr marL="0" algn="l" defTabSz="914400" rtl="0" eaLnBrk="1" latinLnBrk="0" hangingPunct="1"/>
                      <a:r>
                        <a:rPr lang="en-GB" sz="1800" kern="1200" dirty="0">
                          <a:solidFill>
                            <a:srgbClr val="040404"/>
                          </a:solidFill>
                          <a:latin typeface="+mn-lt"/>
                          <a:ea typeface="+mn-ea"/>
                          <a:cs typeface="+mn-cs"/>
                        </a:rPr>
                        <a:t>591 senior decision makers in private sector businesses</a:t>
                      </a:r>
                    </a:p>
                  </a:txBody>
                  <a:tcPr/>
                </a:tc>
                <a:tc>
                  <a:txBody>
                    <a:bodyPr/>
                    <a:lstStyle/>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sz="1800" b="0" i="0" u="none" strike="noStrike" kern="1200" cap="none" spc="0" normalizeH="0" baseline="0" dirty="0">
                          <a:ln>
                            <a:noFill/>
                          </a:ln>
                          <a:solidFill>
                            <a:srgbClr val="040404"/>
                          </a:solidFill>
                          <a:effectLst/>
                          <a:uLnTx/>
                          <a:uFillTx/>
                          <a:latin typeface="+mn-lt"/>
                          <a:ea typeface="+mn-ea"/>
                          <a:cs typeface="+mn-cs"/>
                        </a:rPr>
                        <a:t>9% (53)  had heard of PHE BITC Toolkits, of those that had heard of them through training or word of mouth in the workplace.</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sz="1800" b="0" i="0" u="none" strike="noStrike" kern="1200" cap="none" spc="0" normalizeH="0" baseline="0" dirty="0">
                          <a:ln>
                            <a:noFill/>
                          </a:ln>
                          <a:solidFill>
                            <a:srgbClr val="040404"/>
                          </a:solidFill>
                          <a:effectLst/>
                          <a:uLnTx/>
                          <a:uFillTx/>
                          <a:latin typeface="+mn-lt"/>
                          <a:ea typeface="+mn-ea"/>
                          <a:cs typeface="+mn-cs"/>
                        </a:rPr>
                        <a:t>Of those who had heard of the toolkits, 52% of business of all sizes rated the quality of the toolkits as “fairly good” or “very good”.</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sz="1800" b="0" i="0" u="none" strike="noStrike" kern="1200" cap="none" spc="0" normalizeH="0" baseline="0" dirty="0">
                          <a:ln>
                            <a:noFill/>
                          </a:ln>
                          <a:solidFill>
                            <a:srgbClr val="040404"/>
                          </a:solidFill>
                          <a:effectLst/>
                          <a:uLnTx/>
                          <a:uFillTx/>
                          <a:latin typeface="+mn-lt"/>
                          <a:ea typeface="+mn-ea"/>
                          <a:cs typeface="+mn-cs"/>
                        </a:rPr>
                        <a:t>70% of those who had heard of them  would recommend the toolkits to other employers.</a:t>
                      </a:r>
                    </a:p>
                  </a:txBody>
                  <a:tcPr/>
                </a:tc>
                <a:extLst>
                  <a:ext uri="{0D108BD9-81ED-4DB2-BD59-A6C34878D82A}">
                    <a16:rowId xmlns:a16="http://schemas.microsoft.com/office/drawing/2014/main" val="10003"/>
                  </a:ext>
                </a:extLst>
              </a:tr>
            </a:tbl>
          </a:graphicData>
        </a:graphic>
      </p:graphicFrame>
      <p:pic>
        <p:nvPicPr>
          <p:cNvPr id="1026" name="Picture 2" descr="Image result for youg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972" y="326866"/>
            <a:ext cx="1733297" cy="37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5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9842B5-3F81-4283-8B2F-66C61C13AF87}"/>
              </a:ext>
            </a:extLst>
          </p:cNvPr>
          <p:cNvSpPr>
            <a:spLocks noGrp="1"/>
          </p:cNvSpPr>
          <p:nvPr>
            <p:ph type="ftr" sz="quarter" idx="11"/>
          </p:nvPr>
        </p:nvSpPr>
        <p:spPr/>
        <p:txBody>
          <a:bodyPr/>
          <a:lstStyle/>
          <a:p>
            <a:r>
              <a:rPr lang="en-GB"/>
              <a:t>Business in the Community | www.bitc.org.uk</a:t>
            </a:r>
            <a:endParaRPr lang="en-GB" dirty="0"/>
          </a:p>
        </p:txBody>
      </p:sp>
    </p:spTree>
    <p:extLst>
      <p:ext uri="{BB962C8B-B14F-4D97-AF65-F5344CB8AC3E}">
        <p14:creationId xmlns:p14="http://schemas.microsoft.com/office/powerpoint/2010/main" val="424930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621" y="3323899"/>
            <a:ext cx="11035592" cy="400051"/>
          </a:xfrm>
        </p:spPr>
        <p:txBody>
          <a:bodyPr/>
          <a:lstStyle/>
          <a:p>
            <a:pPr algn="ctr"/>
            <a:r>
              <a:rPr lang="en-GB" dirty="0">
                <a:solidFill>
                  <a:srgbClr val="E6007E"/>
                </a:solidFill>
              </a:rPr>
              <a:t>Taking a whole person, whole system approach</a:t>
            </a:r>
            <a:br>
              <a:rPr lang="en-US" b="0" dirty="0"/>
            </a:br>
            <a:r>
              <a:rPr lang="en-GB" b="0" dirty="0"/>
              <a:t>Embedding mental health policies into the organisational culture; </a:t>
            </a:r>
            <a:br>
              <a:rPr lang="en-GB" b="0" dirty="0"/>
            </a:br>
            <a:r>
              <a:rPr lang="en-US" b="0" dirty="0"/>
              <a:t>	</a:t>
            </a:r>
            <a:br>
              <a:rPr lang="en-US" b="0" dirty="0"/>
            </a:br>
            <a:r>
              <a:rPr lang="en-GB" b="0" dirty="0"/>
              <a:t>Embedding mental health policies into the organisational culture; </a:t>
            </a:r>
            <a:br>
              <a:rPr lang="en-GB" b="0" dirty="0"/>
            </a:br>
            <a:r>
              <a:rPr lang="en-US" b="0" dirty="0"/>
              <a:t>	</a:t>
            </a:r>
            <a:br>
              <a:rPr lang="en-US" b="0" dirty="0"/>
            </a:br>
            <a:endParaRPr lang="en-GB" sz="3600" dirty="0">
              <a:solidFill>
                <a:srgbClr val="E6007E"/>
              </a:solidFill>
            </a:endParaRPr>
          </a:p>
        </p:txBody>
      </p:sp>
    </p:spTree>
    <p:extLst>
      <p:ext uri="{BB962C8B-B14F-4D97-AF65-F5344CB8AC3E}">
        <p14:creationId xmlns:p14="http://schemas.microsoft.com/office/powerpoint/2010/main" val="317374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983" y="395817"/>
            <a:ext cx="11035592" cy="400051"/>
          </a:xfrm>
        </p:spPr>
        <p:txBody>
          <a:bodyPr/>
          <a:lstStyle/>
          <a:p>
            <a:r>
              <a:rPr lang="en-GB" dirty="0"/>
              <a:t>An interconnected toolkit suite for employers </a:t>
            </a:r>
          </a:p>
        </p:txBody>
      </p:sp>
      <p:pic>
        <p:nvPicPr>
          <p:cNvPr id="8" name="Picture 7">
            <a:extLst>
              <a:ext uri="{FF2B5EF4-FFF2-40B4-BE49-F238E27FC236}">
                <a16:creationId xmlns:a16="http://schemas.microsoft.com/office/drawing/2014/main" id="{19BA8FF1-5198-44D8-98FD-1ACC42959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83" y="900257"/>
            <a:ext cx="3056871" cy="2127148"/>
          </a:xfrm>
          <a:prstGeom prst="rect">
            <a:avLst/>
          </a:prstGeom>
        </p:spPr>
      </p:pic>
      <p:pic>
        <p:nvPicPr>
          <p:cNvPr id="11" name="Picture 10">
            <a:extLst>
              <a:ext uri="{FF2B5EF4-FFF2-40B4-BE49-F238E27FC236}">
                <a16:creationId xmlns:a16="http://schemas.microsoft.com/office/drawing/2014/main" id="{7825AC47-BD3A-49BB-9501-2BB82177D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42" y="1006100"/>
            <a:ext cx="3056871" cy="2147134"/>
          </a:xfrm>
          <a:prstGeom prst="rect">
            <a:avLst/>
          </a:prstGeom>
        </p:spPr>
      </p:pic>
      <p:pic>
        <p:nvPicPr>
          <p:cNvPr id="12" name="Picture 11">
            <a:extLst>
              <a:ext uri="{FF2B5EF4-FFF2-40B4-BE49-F238E27FC236}">
                <a16:creationId xmlns:a16="http://schemas.microsoft.com/office/drawing/2014/main" id="{6B521E70-836A-4638-AD87-E340869DD6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7840" y="878341"/>
            <a:ext cx="3057534" cy="2127148"/>
          </a:xfrm>
          <a:prstGeom prst="rect">
            <a:avLst/>
          </a:prstGeom>
        </p:spPr>
      </p:pic>
      <p:pic>
        <p:nvPicPr>
          <p:cNvPr id="13" name="Picture 12">
            <a:extLst>
              <a:ext uri="{FF2B5EF4-FFF2-40B4-BE49-F238E27FC236}">
                <a16:creationId xmlns:a16="http://schemas.microsoft.com/office/drawing/2014/main" id="{E83F15B5-844D-4BF5-B24E-994FD1773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3014" y="2883438"/>
            <a:ext cx="3032318" cy="2127148"/>
          </a:xfrm>
          <a:prstGeom prst="rect">
            <a:avLst/>
          </a:prstGeom>
        </p:spPr>
      </p:pic>
      <p:pic>
        <p:nvPicPr>
          <p:cNvPr id="14" name="Picture 13" descr="A screenshot of a social media post with text and a black background&#10;&#10;Description generated with high confidence">
            <a:extLst>
              <a:ext uri="{FF2B5EF4-FFF2-40B4-BE49-F238E27FC236}">
                <a16:creationId xmlns:a16="http://schemas.microsoft.com/office/drawing/2014/main" id="{89BCC66B-2F67-4143-9B04-680ED7D719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489" y="2864202"/>
            <a:ext cx="3010054" cy="2121408"/>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45A9FADC-7EFE-4BBD-8F55-7A0229EF4A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3483" y="4740790"/>
            <a:ext cx="3010055" cy="2117210"/>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8B8DCB31-D51B-4C15-989D-A956244A4A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042" y="4740790"/>
            <a:ext cx="2995351" cy="2117210"/>
          </a:xfrm>
          <a:prstGeom prst="rect">
            <a:avLst/>
          </a:prstGeom>
        </p:spPr>
      </p:pic>
      <p:pic>
        <p:nvPicPr>
          <p:cNvPr id="17" name="Picture 16">
            <a:extLst>
              <a:ext uri="{FF2B5EF4-FFF2-40B4-BE49-F238E27FC236}">
                <a16:creationId xmlns:a16="http://schemas.microsoft.com/office/drawing/2014/main" id="{02BE9A3A-77AA-4ACA-968F-D3D77FFE7816}"/>
              </a:ext>
            </a:extLst>
          </p:cNvPr>
          <p:cNvPicPr>
            <a:picLocks noChangeAspect="1"/>
          </p:cNvPicPr>
          <p:nvPr/>
        </p:nvPicPr>
        <p:blipFill>
          <a:blip r:embed="rId10"/>
          <a:stretch>
            <a:fillRect/>
          </a:stretch>
        </p:blipFill>
        <p:spPr>
          <a:xfrm>
            <a:off x="8167840" y="4765518"/>
            <a:ext cx="2843922" cy="2012050"/>
          </a:xfrm>
          <a:prstGeom prst="rect">
            <a:avLst/>
          </a:prstGeom>
          <a:ln w="3175">
            <a:solidFill>
              <a:schemeClr val="tx1"/>
            </a:solidFill>
          </a:ln>
        </p:spPr>
      </p:pic>
    </p:spTree>
    <p:extLst>
      <p:ext uri="{BB962C8B-B14F-4D97-AF65-F5344CB8AC3E}">
        <p14:creationId xmlns:p14="http://schemas.microsoft.com/office/powerpoint/2010/main" val="73431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30B5-3702-43DF-9BBF-2D66DA4A0A95}"/>
              </a:ext>
            </a:extLst>
          </p:cNvPr>
          <p:cNvSpPr>
            <a:spLocks noGrp="1"/>
          </p:cNvSpPr>
          <p:nvPr>
            <p:ph type="ctrTitle"/>
          </p:nvPr>
        </p:nvSpPr>
        <p:spPr/>
        <p:txBody>
          <a:bodyPr/>
          <a:lstStyle/>
          <a:p>
            <a:r>
              <a:rPr lang="en-US" dirty="0"/>
              <a:t>Aligned to implementing 6 Core Mental Health Standards</a:t>
            </a:r>
          </a:p>
        </p:txBody>
      </p:sp>
      <p:sp>
        <p:nvSpPr>
          <p:cNvPr id="3" name="Subtitle 2">
            <a:extLst>
              <a:ext uri="{FF2B5EF4-FFF2-40B4-BE49-F238E27FC236}">
                <a16:creationId xmlns:a16="http://schemas.microsoft.com/office/drawing/2014/main" id="{0CE8FDD4-F314-4F1E-8214-43C00B5C0A76}"/>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772F50FA-E151-47FA-95FB-3991E2851EB6}"/>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25883577-124C-4DCD-AB9C-DC1C53F3F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358" y="1155407"/>
            <a:ext cx="3658563" cy="5139885"/>
          </a:xfrm>
          <a:prstGeom prst="rect">
            <a:avLst/>
          </a:prstGeom>
        </p:spPr>
      </p:pic>
      <p:pic>
        <p:nvPicPr>
          <p:cNvPr id="7" name="Picture 6">
            <a:extLst>
              <a:ext uri="{FF2B5EF4-FFF2-40B4-BE49-F238E27FC236}">
                <a16:creationId xmlns:a16="http://schemas.microsoft.com/office/drawing/2014/main" id="{05089FB2-EF2F-409C-8BC6-EBAB30880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83" y="1155407"/>
            <a:ext cx="6643257" cy="4622765"/>
          </a:xfrm>
          <a:prstGeom prst="rect">
            <a:avLst/>
          </a:prstGeom>
        </p:spPr>
      </p:pic>
    </p:spTree>
    <p:extLst>
      <p:ext uri="{BB962C8B-B14F-4D97-AF65-F5344CB8AC3E}">
        <p14:creationId xmlns:p14="http://schemas.microsoft.com/office/powerpoint/2010/main" val="113656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3F2F-13CA-4834-BF20-F57533E21E35}"/>
              </a:ext>
            </a:extLst>
          </p:cNvPr>
          <p:cNvSpPr>
            <a:spLocks noGrp="1"/>
          </p:cNvSpPr>
          <p:nvPr>
            <p:ph type="ctrTitle"/>
          </p:nvPr>
        </p:nvSpPr>
        <p:spPr/>
        <p:txBody>
          <a:bodyPr/>
          <a:lstStyle/>
          <a:p>
            <a:r>
              <a:rPr lang="en-US" dirty="0"/>
              <a:t>Suicide prevention and </a:t>
            </a:r>
            <a:r>
              <a:rPr lang="en-US" dirty="0" err="1"/>
              <a:t>postvention</a:t>
            </a:r>
            <a:endParaRPr lang="en-US" dirty="0"/>
          </a:p>
        </p:txBody>
      </p:sp>
      <p:sp>
        <p:nvSpPr>
          <p:cNvPr id="4" name="Text Placeholder 3">
            <a:extLst>
              <a:ext uri="{FF2B5EF4-FFF2-40B4-BE49-F238E27FC236}">
                <a16:creationId xmlns:a16="http://schemas.microsoft.com/office/drawing/2014/main" id="{4C27E562-8D2A-4928-9F80-C3D77C490BA7}"/>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270EAEB6-71FD-409F-BF3D-BAD8E5C8E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1" y="1518478"/>
            <a:ext cx="6006498" cy="4178763"/>
          </a:xfrm>
          <a:prstGeom prst="rect">
            <a:avLst/>
          </a:prstGeom>
        </p:spPr>
      </p:pic>
      <p:pic>
        <p:nvPicPr>
          <p:cNvPr id="6" name="Picture 5">
            <a:extLst>
              <a:ext uri="{FF2B5EF4-FFF2-40B4-BE49-F238E27FC236}">
                <a16:creationId xmlns:a16="http://schemas.microsoft.com/office/drawing/2014/main" id="{23F2D26B-0F8A-4D30-B15D-01B53165A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450" y="1433233"/>
            <a:ext cx="6199998" cy="4349251"/>
          </a:xfrm>
          <a:prstGeom prst="rect">
            <a:avLst/>
          </a:prstGeom>
        </p:spPr>
      </p:pic>
    </p:spTree>
    <p:extLst>
      <p:ext uri="{BB962C8B-B14F-4D97-AF65-F5344CB8AC3E}">
        <p14:creationId xmlns:p14="http://schemas.microsoft.com/office/powerpoint/2010/main" val="350979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41" y="76200"/>
            <a:ext cx="9914710" cy="6705600"/>
          </a:xfrm>
          <a:prstGeom prst="rect">
            <a:avLst/>
          </a:prstGeom>
        </p:spPr>
      </p:pic>
    </p:spTree>
    <p:extLst>
      <p:ext uri="{BB962C8B-B14F-4D97-AF65-F5344CB8AC3E}">
        <p14:creationId xmlns:p14="http://schemas.microsoft.com/office/powerpoint/2010/main" val="170866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 with text and a black background&#10;&#10;Description generated with high confidence">
            <a:extLst>
              <a:ext uri="{FF2B5EF4-FFF2-40B4-BE49-F238E27FC236}">
                <a16:creationId xmlns:a16="http://schemas.microsoft.com/office/drawing/2014/main" id="{719D705B-0072-42DE-92CF-98CE176F0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906" y="414796"/>
            <a:ext cx="9222187" cy="6443204"/>
          </a:xfrm>
          <a:prstGeom prst="rect">
            <a:avLst/>
          </a:prstGeom>
        </p:spPr>
      </p:pic>
    </p:spTree>
    <p:extLst>
      <p:ext uri="{BB962C8B-B14F-4D97-AF65-F5344CB8AC3E}">
        <p14:creationId xmlns:p14="http://schemas.microsoft.com/office/powerpoint/2010/main" val="305229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B7BC-5F6C-47FB-A37A-7EE29888E752}"/>
              </a:ext>
            </a:extLst>
          </p:cNvPr>
          <p:cNvSpPr>
            <a:spLocks noGrp="1"/>
          </p:cNvSpPr>
          <p:nvPr>
            <p:ph type="ctrTitle"/>
          </p:nvPr>
        </p:nvSpPr>
        <p:spPr/>
        <p:txBody>
          <a:bodyPr/>
          <a:lstStyle/>
          <a:p>
            <a:r>
              <a:rPr lang="en-US" dirty="0"/>
              <a:t>24/7 digital economy</a:t>
            </a:r>
          </a:p>
        </p:txBody>
      </p:sp>
      <p:sp>
        <p:nvSpPr>
          <p:cNvPr id="4" name="Text Placeholder 3">
            <a:extLst>
              <a:ext uri="{FF2B5EF4-FFF2-40B4-BE49-F238E27FC236}">
                <a16:creationId xmlns:a16="http://schemas.microsoft.com/office/drawing/2014/main" id="{46B81F13-1484-427F-92E4-9E7DC232E51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DAC5DC01-2AF7-4CEE-A231-C1718F348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95" y="1061021"/>
            <a:ext cx="11921547" cy="5544062"/>
          </a:xfrm>
          <a:prstGeom prst="rect">
            <a:avLst/>
          </a:prstGeom>
        </p:spPr>
      </p:pic>
      <p:sp>
        <p:nvSpPr>
          <p:cNvPr id="7" name="Rectangle 6">
            <a:extLst>
              <a:ext uri="{FF2B5EF4-FFF2-40B4-BE49-F238E27FC236}">
                <a16:creationId xmlns:a16="http://schemas.microsoft.com/office/drawing/2014/main" id="{AFC2F800-5200-41D0-BD3F-C1AA005B7F30}"/>
              </a:ext>
            </a:extLst>
          </p:cNvPr>
          <p:cNvSpPr/>
          <p:nvPr/>
        </p:nvSpPr>
        <p:spPr>
          <a:xfrm>
            <a:off x="566128" y="1144723"/>
            <a:ext cx="6096000" cy="738664"/>
          </a:xfrm>
          <a:prstGeom prst="rect">
            <a:avLst/>
          </a:prstGeom>
        </p:spPr>
        <p:txBody>
          <a:bodyPr>
            <a:spAutoFit/>
          </a:bodyPr>
          <a:lstStyle/>
          <a:p>
            <a:pPr indent="0">
              <a:buNone/>
            </a:pPr>
            <a:r>
              <a:rPr lang="en-US" sz="2400" dirty="0">
                <a:highlight>
                  <a:srgbClr val="E6007E"/>
                </a:highlight>
              </a:rPr>
              <a:t>“</a:t>
            </a:r>
            <a:r>
              <a:rPr lang="en-US" dirty="0">
                <a:solidFill>
                  <a:schemeClr val="bg2"/>
                </a:solidFill>
                <a:highlight>
                  <a:srgbClr val="E6007E"/>
                </a:highlight>
              </a:rPr>
              <a:t>”Life has never been as fast as it is today </a:t>
            </a:r>
          </a:p>
          <a:p>
            <a:pPr indent="0">
              <a:buNone/>
            </a:pPr>
            <a:r>
              <a:rPr lang="en-US" dirty="0">
                <a:solidFill>
                  <a:schemeClr val="bg2"/>
                </a:solidFill>
                <a:highlight>
                  <a:srgbClr val="E6007E"/>
                </a:highlight>
              </a:rPr>
              <a:t>  and it will never be this slow again”</a:t>
            </a:r>
          </a:p>
        </p:txBody>
      </p:sp>
      <p:sp>
        <p:nvSpPr>
          <p:cNvPr id="8" name="Rectangle 7">
            <a:extLst>
              <a:ext uri="{FF2B5EF4-FFF2-40B4-BE49-F238E27FC236}">
                <a16:creationId xmlns:a16="http://schemas.microsoft.com/office/drawing/2014/main" id="{67F23615-0051-4A0A-9DAF-768AED55ECE6}"/>
              </a:ext>
            </a:extLst>
          </p:cNvPr>
          <p:cNvSpPr/>
          <p:nvPr/>
        </p:nvSpPr>
        <p:spPr>
          <a:xfrm>
            <a:off x="3988233" y="5802868"/>
            <a:ext cx="8203767" cy="738664"/>
          </a:xfrm>
          <a:prstGeom prst="rect">
            <a:avLst/>
          </a:prstGeom>
        </p:spPr>
        <p:txBody>
          <a:bodyPr wrap="square">
            <a:spAutoFit/>
          </a:bodyPr>
          <a:lstStyle/>
          <a:p>
            <a:pPr indent="0">
              <a:buNone/>
            </a:pPr>
            <a:r>
              <a:rPr lang="en-US" sz="2400" dirty="0">
                <a:highlight>
                  <a:srgbClr val="E6007E"/>
                </a:highlight>
              </a:rPr>
              <a:t>“</a:t>
            </a:r>
            <a:r>
              <a:rPr lang="en-US" dirty="0">
                <a:solidFill>
                  <a:schemeClr val="bg2"/>
                </a:solidFill>
                <a:highlight>
                  <a:srgbClr val="E6007E"/>
                </a:highlight>
              </a:rPr>
              <a:t>”Digital tech is the new coffee, it cannot be un-invented and is hard to restrict. The genie cannot be put back in the bottle”</a:t>
            </a:r>
          </a:p>
        </p:txBody>
      </p:sp>
    </p:spTree>
    <p:extLst>
      <p:ext uri="{BB962C8B-B14F-4D97-AF65-F5344CB8AC3E}">
        <p14:creationId xmlns:p14="http://schemas.microsoft.com/office/powerpoint/2010/main" val="326785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891F76E7-16CE-494D-9447-A00AA4E6FA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752" y="121146"/>
            <a:ext cx="10064496" cy="6690360"/>
          </a:xfrm>
          <a:prstGeom prst="rect">
            <a:avLst/>
          </a:prstGeom>
        </p:spPr>
      </p:pic>
    </p:spTree>
    <p:extLst>
      <p:ext uri="{BB962C8B-B14F-4D97-AF65-F5344CB8AC3E}">
        <p14:creationId xmlns:p14="http://schemas.microsoft.com/office/powerpoint/2010/main" val="866403013"/>
      </p:ext>
    </p:extLst>
  </p:cSld>
  <p:clrMapOvr>
    <a:masterClrMapping/>
  </p:clrMapOvr>
</p:sld>
</file>

<file path=ppt/theme/theme1.xml><?xml version="1.0" encoding="utf-8"?>
<a:theme xmlns:a="http://schemas.openxmlformats.org/drawingml/2006/main" name="Office Theme">
  <a:themeElements>
    <a:clrScheme name="BITC Color Palette">
      <a:dk1>
        <a:srgbClr val="646363"/>
      </a:dk1>
      <a:lt1>
        <a:sysClr val="window" lastClr="FFFFFF"/>
      </a:lt1>
      <a:dk2>
        <a:srgbClr val="E6007E"/>
      </a:dk2>
      <a:lt2>
        <a:srgbClr val="FFFFFF"/>
      </a:lt2>
      <a:accent1>
        <a:srgbClr val="740F00"/>
      </a:accent1>
      <a:accent2>
        <a:srgbClr val="7B003D"/>
      </a:accent2>
      <a:accent3>
        <a:srgbClr val="3D0E4B"/>
      </a:accent3>
      <a:accent4>
        <a:srgbClr val="270637"/>
      </a:accent4>
      <a:accent5>
        <a:srgbClr val="003E66"/>
      </a:accent5>
      <a:accent6>
        <a:srgbClr val="005552"/>
      </a:accent6>
      <a:hlink>
        <a:srgbClr val="494C00"/>
      </a:hlink>
      <a:folHlink>
        <a:srgbClr val="8577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48E0CA4-FCC5-4A17-88B9-021098888CFC}" vid="{9ACFC727-4D0D-439C-9BD1-D785AB2808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BITC PPT Template (16 9)_Sep2016</Template>
  <TotalTime>19219</TotalTime>
  <Words>1062</Words>
  <Application>Microsoft Office PowerPoint</Application>
  <PresentationFormat>Widescreen</PresentationFormat>
  <Paragraphs>158</Paragraphs>
  <Slides>17</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BITC/PHE Toolkit Suite for Employers ln Thornburrow Louise Aston, Wellbeing Director    In association with Supported by       </vt:lpstr>
      <vt:lpstr>Taking a whole person, whole system approach Embedding mental health policies into the organisational culture;    Embedding mental health policies into the organisational culture;    </vt:lpstr>
      <vt:lpstr>An interconnected toolkit suite for employers </vt:lpstr>
      <vt:lpstr>Aligned to implementing 6 Core Mental Health Standards</vt:lpstr>
      <vt:lpstr>Suicide prevention and postvention</vt:lpstr>
      <vt:lpstr>PowerPoint Presentation</vt:lpstr>
      <vt:lpstr>PowerPoint Presentation</vt:lpstr>
      <vt:lpstr>24/7 digital economy</vt:lpstr>
      <vt:lpstr>PowerPoint Presentation</vt:lpstr>
      <vt:lpstr>PowerPoint Presentation</vt:lpstr>
      <vt:lpstr>PowerPoint Presentation</vt:lpstr>
      <vt:lpstr>PowerPoint Presentation</vt:lpstr>
      <vt:lpstr>Resources   for employers</vt:lpstr>
      <vt:lpstr>Toolkit self-assessment tool </vt:lpstr>
      <vt:lpstr>Total downloads to date – 28,549</vt:lpstr>
      <vt:lpstr>PowerPoint Presentation</vt:lpstr>
      <vt:lpstr>PowerPoint Presentation</vt:lpstr>
    </vt:vector>
  </TitlesOfParts>
  <Company>Business in the Community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Wolman</dc:creator>
  <cp:lastModifiedBy>Louise Aston</cp:lastModifiedBy>
  <cp:revision>294</cp:revision>
  <cp:lastPrinted>2015-02-09T09:35:16Z</cp:lastPrinted>
  <dcterms:created xsi:type="dcterms:W3CDTF">2017-02-17T08:46:29Z</dcterms:created>
  <dcterms:modified xsi:type="dcterms:W3CDTF">2018-05-16T06:44:55Z</dcterms:modified>
</cp:coreProperties>
</file>